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6.jpg" ContentType="image/jpg"/>
  <Override PartName="/ppt/media/image37.jpg" ContentType="image/jpg"/>
  <Override PartName="/ppt/media/image38.jpg" ContentType="image/jpg"/>
  <Override PartName="/ppt/media/image39.jpg" ContentType="image/jpg"/>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7"/>
  </p:notesMasterIdLst>
  <p:handoutMasterIdLst>
    <p:handoutMasterId r:id="rId58"/>
  </p:handoutMasterIdLst>
  <p:sldIdLst>
    <p:sldId id="256" r:id="rId5"/>
    <p:sldId id="259" r:id="rId6"/>
    <p:sldId id="258" r:id="rId7"/>
    <p:sldId id="309" r:id="rId8"/>
    <p:sldId id="310" r:id="rId9"/>
    <p:sldId id="301" r:id="rId10"/>
    <p:sldId id="299" r:id="rId11"/>
    <p:sldId id="300" r:id="rId12"/>
    <p:sldId id="303" r:id="rId13"/>
    <p:sldId id="302" r:id="rId14"/>
    <p:sldId id="304" r:id="rId15"/>
    <p:sldId id="305" r:id="rId16"/>
    <p:sldId id="306" r:id="rId17"/>
    <p:sldId id="308" r:id="rId18"/>
    <p:sldId id="311" r:id="rId19"/>
    <p:sldId id="275" r:id="rId20"/>
    <p:sldId id="273" r:id="rId21"/>
    <p:sldId id="307" r:id="rId22"/>
    <p:sldId id="292" r:id="rId23"/>
    <p:sldId id="317" r:id="rId24"/>
    <p:sldId id="313" r:id="rId25"/>
    <p:sldId id="315" r:id="rId26"/>
    <p:sldId id="316" r:id="rId27"/>
    <p:sldId id="318" r:id="rId28"/>
    <p:sldId id="297" r:id="rId29"/>
    <p:sldId id="263" r:id="rId30"/>
    <p:sldId id="319" r:id="rId31"/>
    <p:sldId id="294" r:id="rId32"/>
    <p:sldId id="262" r:id="rId33"/>
    <p:sldId id="261" r:id="rId34"/>
    <p:sldId id="264" r:id="rId35"/>
    <p:sldId id="276" r:id="rId36"/>
    <p:sldId id="277" r:id="rId37"/>
    <p:sldId id="320" r:id="rId38"/>
    <p:sldId id="278" r:id="rId39"/>
    <p:sldId id="279" r:id="rId40"/>
    <p:sldId id="280" r:id="rId41"/>
    <p:sldId id="281" r:id="rId42"/>
    <p:sldId id="285" r:id="rId43"/>
    <p:sldId id="286" r:id="rId44"/>
    <p:sldId id="287" r:id="rId45"/>
    <p:sldId id="288" r:id="rId46"/>
    <p:sldId id="289" r:id="rId47"/>
    <p:sldId id="291" r:id="rId48"/>
    <p:sldId id="290" r:id="rId49"/>
    <p:sldId id="270" r:id="rId50"/>
    <p:sldId id="271" r:id="rId51"/>
    <p:sldId id="323" r:id="rId52"/>
    <p:sldId id="322" r:id="rId53"/>
    <p:sldId id="324" r:id="rId54"/>
    <p:sldId id="325" r:id="rId55"/>
    <p:sldId id="321" r:id="rId56"/>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Style clair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4" autoAdjust="0"/>
    <p:restoredTop sz="96928"/>
  </p:normalViewPr>
  <p:slideViewPr>
    <p:cSldViewPr snapToGrid="0">
      <p:cViewPr varScale="1">
        <p:scale>
          <a:sx n="147" d="100"/>
          <a:sy n="147" d="100"/>
        </p:scale>
        <p:origin x="216" y="360"/>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07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1" Type="http://schemas.openxmlformats.org/officeDocument/2006/relationships/hyperlink" Target="http://www.t-sciences.com/news/humans-process-visual-data-better"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1" Type="http://schemas.openxmlformats.org/officeDocument/2006/relationships/hyperlink" Target="http://www.t-sciences.com/news/humans-process-visual-data-better"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A11CD1-946A-4F14-8C24-326A625A996A}" type="doc">
      <dgm:prSet loTypeId="urn:microsoft.com/office/officeart/2005/8/layout/default" loCatId="list" qsTypeId="urn:microsoft.com/office/officeart/2005/8/quickstyle/simple2" qsCatId="simple" csTypeId="urn:microsoft.com/office/officeart/2005/8/colors/colorful1" csCatId="colorful"/>
      <dgm:spPr/>
      <dgm:t>
        <a:bodyPr/>
        <a:lstStyle/>
        <a:p>
          <a:endParaRPr lang="en-US"/>
        </a:p>
      </dgm:t>
    </dgm:pt>
    <dgm:pt modelId="{77D48CFB-5B96-4C47-B55E-07DFC405E685}">
      <dgm:prSet/>
      <dgm:spPr/>
      <dgm:t>
        <a:bodyPr/>
        <a:lstStyle/>
        <a:p>
          <a:r>
            <a:rPr lang="fr-FR" b="1"/>
            <a:t>Démonstration automatique de théorèmes </a:t>
          </a:r>
          <a:endParaRPr lang="en-US"/>
        </a:p>
      </dgm:t>
    </dgm:pt>
    <dgm:pt modelId="{6E1D5E31-6FE4-496F-BD18-EC7383794DCC}" type="parTrans" cxnId="{BFB04B12-1055-4120-9826-F016572DD382}">
      <dgm:prSet/>
      <dgm:spPr/>
      <dgm:t>
        <a:bodyPr/>
        <a:lstStyle/>
        <a:p>
          <a:endParaRPr lang="en-US"/>
        </a:p>
      </dgm:t>
    </dgm:pt>
    <dgm:pt modelId="{AE17E1C5-A4EB-4282-8F22-9ACE6D1B7931}" type="sibTrans" cxnId="{BFB04B12-1055-4120-9826-F016572DD382}">
      <dgm:prSet/>
      <dgm:spPr/>
      <dgm:t>
        <a:bodyPr/>
        <a:lstStyle/>
        <a:p>
          <a:endParaRPr lang="en-US"/>
        </a:p>
      </dgm:t>
    </dgm:pt>
    <dgm:pt modelId="{069BC3CA-00E0-45F2-80C1-06CF56534F15}">
      <dgm:prSet/>
      <dgm:spPr/>
      <dgm:t>
        <a:bodyPr/>
        <a:lstStyle/>
        <a:p>
          <a:r>
            <a:rPr lang="fr-FR" b="1"/>
            <a:t>Traitement du langage naturel écrit </a:t>
          </a:r>
          <a:endParaRPr lang="en-US"/>
        </a:p>
      </dgm:t>
    </dgm:pt>
    <dgm:pt modelId="{88E0D267-B183-42AC-AF66-66D996D2D8F9}" type="parTrans" cxnId="{9B127DCA-AA3E-43B3-ACE2-680BD0C83427}">
      <dgm:prSet/>
      <dgm:spPr/>
      <dgm:t>
        <a:bodyPr/>
        <a:lstStyle/>
        <a:p>
          <a:endParaRPr lang="en-US"/>
        </a:p>
      </dgm:t>
    </dgm:pt>
    <dgm:pt modelId="{F593279F-E8D1-4073-990B-6C9FB9ECC7FB}" type="sibTrans" cxnId="{9B127DCA-AA3E-43B3-ACE2-680BD0C83427}">
      <dgm:prSet/>
      <dgm:spPr/>
      <dgm:t>
        <a:bodyPr/>
        <a:lstStyle/>
        <a:p>
          <a:endParaRPr lang="en-US"/>
        </a:p>
      </dgm:t>
    </dgm:pt>
    <dgm:pt modelId="{B30F59D1-7297-4904-997A-6DEC752F3A09}">
      <dgm:prSet/>
      <dgm:spPr/>
      <dgm:t>
        <a:bodyPr/>
        <a:lstStyle/>
        <a:p>
          <a:r>
            <a:rPr lang="fr-FR" b="1"/>
            <a:t>Traitement automatique de la parole: compréhension, synthèse </a:t>
          </a:r>
          <a:endParaRPr lang="en-US"/>
        </a:p>
      </dgm:t>
    </dgm:pt>
    <dgm:pt modelId="{377AB41A-7B54-4804-9A83-7906EF6FBAF3}" type="parTrans" cxnId="{CBFCC85A-2648-49C3-8574-4364F62D41F7}">
      <dgm:prSet/>
      <dgm:spPr/>
      <dgm:t>
        <a:bodyPr/>
        <a:lstStyle/>
        <a:p>
          <a:endParaRPr lang="en-US"/>
        </a:p>
      </dgm:t>
    </dgm:pt>
    <dgm:pt modelId="{A7F6B90C-54C2-4014-A259-EAA0D79B6BF1}" type="sibTrans" cxnId="{CBFCC85A-2648-49C3-8574-4364F62D41F7}">
      <dgm:prSet/>
      <dgm:spPr/>
      <dgm:t>
        <a:bodyPr/>
        <a:lstStyle/>
        <a:p>
          <a:endParaRPr lang="en-US"/>
        </a:p>
      </dgm:t>
    </dgm:pt>
    <dgm:pt modelId="{D30F542E-A4A1-4ECE-AAB5-63F360524997}">
      <dgm:prSet/>
      <dgm:spPr/>
      <dgm:t>
        <a:bodyPr/>
        <a:lstStyle/>
        <a:p>
          <a:r>
            <a:rPr lang="fr-FR" b="1"/>
            <a:t>Interprétation d’images et vision par ordinateur </a:t>
          </a:r>
          <a:endParaRPr lang="en-US"/>
        </a:p>
      </dgm:t>
    </dgm:pt>
    <dgm:pt modelId="{A7650A41-E95F-47D6-9F9E-36DE18EED1BF}" type="parTrans" cxnId="{6FE6B29A-C705-42FB-8532-343B5F94CFB6}">
      <dgm:prSet/>
      <dgm:spPr/>
      <dgm:t>
        <a:bodyPr/>
        <a:lstStyle/>
        <a:p>
          <a:endParaRPr lang="en-US"/>
        </a:p>
      </dgm:t>
    </dgm:pt>
    <dgm:pt modelId="{D9577C29-0AA0-48BD-B2E5-B6FBB1F14E1D}" type="sibTrans" cxnId="{6FE6B29A-C705-42FB-8532-343B5F94CFB6}">
      <dgm:prSet/>
      <dgm:spPr/>
      <dgm:t>
        <a:bodyPr/>
        <a:lstStyle/>
        <a:p>
          <a:endParaRPr lang="en-US"/>
        </a:p>
      </dgm:t>
    </dgm:pt>
    <dgm:pt modelId="{D0BFC38C-E2AA-4B27-A875-64EE01437B4E}">
      <dgm:prSet/>
      <dgm:spPr/>
      <dgm:t>
        <a:bodyPr/>
        <a:lstStyle/>
        <a:p>
          <a:r>
            <a:rPr lang="fr-FR" b="1"/>
            <a:t>Robotique </a:t>
          </a:r>
          <a:endParaRPr lang="en-US"/>
        </a:p>
      </dgm:t>
    </dgm:pt>
    <dgm:pt modelId="{707E4C83-9C29-4DE6-835D-C45273B41C20}" type="parTrans" cxnId="{A0C22485-BF8A-4AF8-A5C3-8F7611CA2130}">
      <dgm:prSet/>
      <dgm:spPr/>
      <dgm:t>
        <a:bodyPr/>
        <a:lstStyle/>
        <a:p>
          <a:endParaRPr lang="en-US"/>
        </a:p>
      </dgm:t>
    </dgm:pt>
    <dgm:pt modelId="{BF8F459D-9E1F-4020-AD0A-BB3EB649C45A}" type="sibTrans" cxnId="{A0C22485-BF8A-4AF8-A5C3-8F7611CA2130}">
      <dgm:prSet/>
      <dgm:spPr/>
      <dgm:t>
        <a:bodyPr/>
        <a:lstStyle/>
        <a:p>
          <a:endParaRPr lang="en-US"/>
        </a:p>
      </dgm:t>
    </dgm:pt>
    <dgm:pt modelId="{7BDD1008-AC29-419D-92BB-4461E234C4D5}">
      <dgm:prSet/>
      <dgm:spPr/>
      <dgm:t>
        <a:bodyPr/>
        <a:lstStyle/>
        <a:p>
          <a:r>
            <a:rPr lang="fr-FR" b="1"/>
            <a:t>Jeux </a:t>
          </a:r>
          <a:endParaRPr lang="en-US"/>
        </a:p>
      </dgm:t>
    </dgm:pt>
    <dgm:pt modelId="{4FBB3CF6-E57F-4883-830F-971A3BCA8DF7}" type="parTrans" cxnId="{CCD882BB-9969-4D51-99AD-E9D59C771A6C}">
      <dgm:prSet/>
      <dgm:spPr/>
      <dgm:t>
        <a:bodyPr/>
        <a:lstStyle/>
        <a:p>
          <a:endParaRPr lang="en-US"/>
        </a:p>
      </dgm:t>
    </dgm:pt>
    <dgm:pt modelId="{8D1E3CBD-9C19-4FE6-9C42-9D1345182967}" type="sibTrans" cxnId="{CCD882BB-9969-4D51-99AD-E9D59C771A6C}">
      <dgm:prSet/>
      <dgm:spPr/>
      <dgm:t>
        <a:bodyPr/>
        <a:lstStyle/>
        <a:p>
          <a:endParaRPr lang="en-US"/>
        </a:p>
      </dgm:t>
    </dgm:pt>
    <dgm:pt modelId="{AE6510CC-BCF7-4BBC-BFB6-1FE4DA89B69D}">
      <dgm:prSet/>
      <dgm:spPr/>
      <dgm:t>
        <a:bodyPr/>
        <a:lstStyle/>
        <a:p>
          <a:r>
            <a:rPr lang="fr-FR" b="1"/>
            <a:t>Systèmes experts</a:t>
          </a:r>
          <a:br>
            <a:rPr lang="fr-FR" b="1"/>
          </a:br>
          <a:endParaRPr lang="en-US"/>
        </a:p>
      </dgm:t>
    </dgm:pt>
    <dgm:pt modelId="{13E36B0C-7CA8-411D-AFCF-D8B349674F49}" type="parTrans" cxnId="{62486CB6-D625-4F35-A92F-F823B727B437}">
      <dgm:prSet/>
      <dgm:spPr/>
      <dgm:t>
        <a:bodyPr/>
        <a:lstStyle/>
        <a:p>
          <a:endParaRPr lang="en-US"/>
        </a:p>
      </dgm:t>
    </dgm:pt>
    <dgm:pt modelId="{F4CF00C7-F8DD-435C-A51F-FDD0620B6D51}" type="sibTrans" cxnId="{62486CB6-D625-4F35-A92F-F823B727B437}">
      <dgm:prSet/>
      <dgm:spPr/>
      <dgm:t>
        <a:bodyPr/>
        <a:lstStyle/>
        <a:p>
          <a:endParaRPr lang="en-US"/>
        </a:p>
      </dgm:t>
    </dgm:pt>
    <dgm:pt modelId="{97F2A039-6BA1-E149-8ED7-4311D55BDEBA}" type="pres">
      <dgm:prSet presAssocID="{CAA11CD1-946A-4F14-8C24-326A625A996A}" presName="diagram" presStyleCnt="0">
        <dgm:presLayoutVars>
          <dgm:dir/>
          <dgm:resizeHandles val="exact"/>
        </dgm:presLayoutVars>
      </dgm:prSet>
      <dgm:spPr/>
    </dgm:pt>
    <dgm:pt modelId="{57093035-7F20-4840-A415-F643F485005E}" type="pres">
      <dgm:prSet presAssocID="{77D48CFB-5B96-4C47-B55E-07DFC405E685}" presName="node" presStyleLbl="node1" presStyleIdx="0" presStyleCnt="7">
        <dgm:presLayoutVars>
          <dgm:bulletEnabled val="1"/>
        </dgm:presLayoutVars>
      </dgm:prSet>
      <dgm:spPr/>
    </dgm:pt>
    <dgm:pt modelId="{A2FD52F5-C71C-D940-AF1F-8E4A8C2B177B}" type="pres">
      <dgm:prSet presAssocID="{AE17E1C5-A4EB-4282-8F22-9ACE6D1B7931}" presName="sibTrans" presStyleCnt="0"/>
      <dgm:spPr/>
    </dgm:pt>
    <dgm:pt modelId="{4B18F79F-0049-504B-975F-79B39AA552E4}" type="pres">
      <dgm:prSet presAssocID="{069BC3CA-00E0-45F2-80C1-06CF56534F15}" presName="node" presStyleLbl="node1" presStyleIdx="1" presStyleCnt="7">
        <dgm:presLayoutVars>
          <dgm:bulletEnabled val="1"/>
        </dgm:presLayoutVars>
      </dgm:prSet>
      <dgm:spPr/>
    </dgm:pt>
    <dgm:pt modelId="{D539E5C9-9E3A-2F45-92E8-60968C3E496D}" type="pres">
      <dgm:prSet presAssocID="{F593279F-E8D1-4073-990B-6C9FB9ECC7FB}" presName="sibTrans" presStyleCnt="0"/>
      <dgm:spPr/>
    </dgm:pt>
    <dgm:pt modelId="{6BC32645-84F5-7444-9056-496D11E00C36}" type="pres">
      <dgm:prSet presAssocID="{B30F59D1-7297-4904-997A-6DEC752F3A09}" presName="node" presStyleLbl="node1" presStyleIdx="2" presStyleCnt="7">
        <dgm:presLayoutVars>
          <dgm:bulletEnabled val="1"/>
        </dgm:presLayoutVars>
      </dgm:prSet>
      <dgm:spPr/>
    </dgm:pt>
    <dgm:pt modelId="{1209F69B-C9A0-8843-8953-2C2B26A2E27A}" type="pres">
      <dgm:prSet presAssocID="{A7F6B90C-54C2-4014-A259-EAA0D79B6BF1}" presName="sibTrans" presStyleCnt="0"/>
      <dgm:spPr/>
    </dgm:pt>
    <dgm:pt modelId="{19320C7A-41B1-6145-998D-DDD969DC6393}" type="pres">
      <dgm:prSet presAssocID="{D30F542E-A4A1-4ECE-AAB5-63F360524997}" presName="node" presStyleLbl="node1" presStyleIdx="3" presStyleCnt="7">
        <dgm:presLayoutVars>
          <dgm:bulletEnabled val="1"/>
        </dgm:presLayoutVars>
      </dgm:prSet>
      <dgm:spPr/>
    </dgm:pt>
    <dgm:pt modelId="{28A6BAE0-43B6-E346-A4CA-E2D8A5699648}" type="pres">
      <dgm:prSet presAssocID="{D9577C29-0AA0-48BD-B2E5-B6FBB1F14E1D}" presName="sibTrans" presStyleCnt="0"/>
      <dgm:spPr/>
    </dgm:pt>
    <dgm:pt modelId="{E236CCC4-6B20-984A-AEB5-B9262D562ABD}" type="pres">
      <dgm:prSet presAssocID="{D0BFC38C-E2AA-4B27-A875-64EE01437B4E}" presName="node" presStyleLbl="node1" presStyleIdx="4" presStyleCnt="7">
        <dgm:presLayoutVars>
          <dgm:bulletEnabled val="1"/>
        </dgm:presLayoutVars>
      </dgm:prSet>
      <dgm:spPr/>
    </dgm:pt>
    <dgm:pt modelId="{DE680358-66D7-BD49-911C-454B3FB1DAD6}" type="pres">
      <dgm:prSet presAssocID="{BF8F459D-9E1F-4020-AD0A-BB3EB649C45A}" presName="sibTrans" presStyleCnt="0"/>
      <dgm:spPr/>
    </dgm:pt>
    <dgm:pt modelId="{0AFB691F-BE4C-6B49-B7BA-E60410DCE2BB}" type="pres">
      <dgm:prSet presAssocID="{7BDD1008-AC29-419D-92BB-4461E234C4D5}" presName="node" presStyleLbl="node1" presStyleIdx="5" presStyleCnt="7">
        <dgm:presLayoutVars>
          <dgm:bulletEnabled val="1"/>
        </dgm:presLayoutVars>
      </dgm:prSet>
      <dgm:spPr/>
    </dgm:pt>
    <dgm:pt modelId="{1DDE4F32-0174-6E4D-A8ED-34A22695B456}" type="pres">
      <dgm:prSet presAssocID="{8D1E3CBD-9C19-4FE6-9C42-9D1345182967}" presName="sibTrans" presStyleCnt="0"/>
      <dgm:spPr/>
    </dgm:pt>
    <dgm:pt modelId="{1FDD4BBC-167C-F84E-8564-B4F6F7977323}" type="pres">
      <dgm:prSet presAssocID="{AE6510CC-BCF7-4BBC-BFB6-1FE4DA89B69D}" presName="node" presStyleLbl="node1" presStyleIdx="6" presStyleCnt="7">
        <dgm:presLayoutVars>
          <dgm:bulletEnabled val="1"/>
        </dgm:presLayoutVars>
      </dgm:prSet>
      <dgm:spPr/>
    </dgm:pt>
  </dgm:ptLst>
  <dgm:cxnLst>
    <dgm:cxn modelId="{78C16805-C12D-134E-97C9-1B04AF1463C1}" type="presOf" srcId="{CAA11CD1-946A-4F14-8C24-326A625A996A}" destId="{97F2A039-6BA1-E149-8ED7-4311D55BDEBA}" srcOrd="0" destOrd="0" presId="urn:microsoft.com/office/officeart/2005/8/layout/default"/>
    <dgm:cxn modelId="{A9EAD007-4B7B-EF40-8695-F209716D029A}" type="presOf" srcId="{7BDD1008-AC29-419D-92BB-4461E234C4D5}" destId="{0AFB691F-BE4C-6B49-B7BA-E60410DCE2BB}" srcOrd="0" destOrd="0" presId="urn:microsoft.com/office/officeart/2005/8/layout/default"/>
    <dgm:cxn modelId="{BFB04B12-1055-4120-9826-F016572DD382}" srcId="{CAA11CD1-946A-4F14-8C24-326A625A996A}" destId="{77D48CFB-5B96-4C47-B55E-07DFC405E685}" srcOrd="0" destOrd="0" parTransId="{6E1D5E31-6FE4-496F-BD18-EC7383794DCC}" sibTransId="{AE17E1C5-A4EB-4282-8F22-9ACE6D1B7931}"/>
    <dgm:cxn modelId="{81C46E27-296B-CF42-960F-A64944D52801}" type="presOf" srcId="{D30F542E-A4A1-4ECE-AAB5-63F360524997}" destId="{19320C7A-41B1-6145-998D-DDD969DC6393}" srcOrd="0" destOrd="0" presId="urn:microsoft.com/office/officeart/2005/8/layout/default"/>
    <dgm:cxn modelId="{E5A6065A-3007-F843-93D1-69ACBAC7DE45}" type="presOf" srcId="{77D48CFB-5B96-4C47-B55E-07DFC405E685}" destId="{57093035-7F20-4840-A415-F643F485005E}" srcOrd="0" destOrd="0" presId="urn:microsoft.com/office/officeart/2005/8/layout/default"/>
    <dgm:cxn modelId="{CBFCC85A-2648-49C3-8574-4364F62D41F7}" srcId="{CAA11CD1-946A-4F14-8C24-326A625A996A}" destId="{B30F59D1-7297-4904-997A-6DEC752F3A09}" srcOrd="2" destOrd="0" parTransId="{377AB41A-7B54-4804-9A83-7906EF6FBAF3}" sibTransId="{A7F6B90C-54C2-4014-A259-EAA0D79B6BF1}"/>
    <dgm:cxn modelId="{45F84B78-387A-DC4D-A6B5-D6331BCCE989}" type="presOf" srcId="{B30F59D1-7297-4904-997A-6DEC752F3A09}" destId="{6BC32645-84F5-7444-9056-496D11E00C36}" srcOrd="0" destOrd="0" presId="urn:microsoft.com/office/officeart/2005/8/layout/default"/>
    <dgm:cxn modelId="{A0C22485-BF8A-4AF8-A5C3-8F7611CA2130}" srcId="{CAA11CD1-946A-4F14-8C24-326A625A996A}" destId="{D0BFC38C-E2AA-4B27-A875-64EE01437B4E}" srcOrd="4" destOrd="0" parTransId="{707E4C83-9C29-4DE6-835D-C45273B41C20}" sibTransId="{BF8F459D-9E1F-4020-AD0A-BB3EB649C45A}"/>
    <dgm:cxn modelId="{53C9A786-7B1D-4446-AF1B-3785E14CDDDF}" type="presOf" srcId="{069BC3CA-00E0-45F2-80C1-06CF56534F15}" destId="{4B18F79F-0049-504B-975F-79B39AA552E4}" srcOrd="0" destOrd="0" presId="urn:microsoft.com/office/officeart/2005/8/layout/default"/>
    <dgm:cxn modelId="{6FE6B29A-C705-42FB-8532-343B5F94CFB6}" srcId="{CAA11CD1-946A-4F14-8C24-326A625A996A}" destId="{D30F542E-A4A1-4ECE-AAB5-63F360524997}" srcOrd="3" destOrd="0" parTransId="{A7650A41-E95F-47D6-9F9E-36DE18EED1BF}" sibTransId="{D9577C29-0AA0-48BD-B2E5-B6FBB1F14E1D}"/>
    <dgm:cxn modelId="{9EF5C7B0-5264-CF48-A38F-EEF252DAFCB8}" type="presOf" srcId="{AE6510CC-BCF7-4BBC-BFB6-1FE4DA89B69D}" destId="{1FDD4BBC-167C-F84E-8564-B4F6F7977323}" srcOrd="0" destOrd="0" presId="urn:microsoft.com/office/officeart/2005/8/layout/default"/>
    <dgm:cxn modelId="{62486CB6-D625-4F35-A92F-F823B727B437}" srcId="{CAA11CD1-946A-4F14-8C24-326A625A996A}" destId="{AE6510CC-BCF7-4BBC-BFB6-1FE4DA89B69D}" srcOrd="6" destOrd="0" parTransId="{13E36B0C-7CA8-411D-AFCF-D8B349674F49}" sibTransId="{F4CF00C7-F8DD-435C-A51F-FDD0620B6D51}"/>
    <dgm:cxn modelId="{CCD882BB-9969-4D51-99AD-E9D59C771A6C}" srcId="{CAA11CD1-946A-4F14-8C24-326A625A996A}" destId="{7BDD1008-AC29-419D-92BB-4461E234C4D5}" srcOrd="5" destOrd="0" parTransId="{4FBB3CF6-E57F-4883-830F-971A3BCA8DF7}" sibTransId="{8D1E3CBD-9C19-4FE6-9C42-9D1345182967}"/>
    <dgm:cxn modelId="{73DAB6C6-D3EE-FB4E-A21C-3E93EECF6A30}" type="presOf" srcId="{D0BFC38C-E2AA-4B27-A875-64EE01437B4E}" destId="{E236CCC4-6B20-984A-AEB5-B9262D562ABD}" srcOrd="0" destOrd="0" presId="urn:microsoft.com/office/officeart/2005/8/layout/default"/>
    <dgm:cxn modelId="{9B127DCA-AA3E-43B3-ACE2-680BD0C83427}" srcId="{CAA11CD1-946A-4F14-8C24-326A625A996A}" destId="{069BC3CA-00E0-45F2-80C1-06CF56534F15}" srcOrd="1" destOrd="0" parTransId="{88E0D267-B183-42AC-AF66-66D996D2D8F9}" sibTransId="{F593279F-E8D1-4073-990B-6C9FB9ECC7FB}"/>
    <dgm:cxn modelId="{ABB914BA-B1C0-2C46-A247-B67BE7555951}" type="presParOf" srcId="{97F2A039-6BA1-E149-8ED7-4311D55BDEBA}" destId="{57093035-7F20-4840-A415-F643F485005E}" srcOrd="0" destOrd="0" presId="urn:microsoft.com/office/officeart/2005/8/layout/default"/>
    <dgm:cxn modelId="{94F5F04F-10DE-834E-9531-E241B6F6BA64}" type="presParOf" srcId="{97F2A039-6BA1-E149-8ED7-4311D55BDEBA}" destId="{A2FD52F5-C71C-D940-AF1F-8E4A8C2B177B}" srcOrd="1" destOrd="0" presId="urn:microsoft.com/office/officeart/2005/8/layout/default"/>
    <dgm:cxn modelId="{D629C3D4-1D88-894E-8D86-3306AA6844E1}" type="presParOf" srcId="{97F2A039-6BA1-E149-8ED7-4311D55BDEBA}" destId="{4B18F79F-0049-504B-975F-79B39AA552E4}" srcOrd="2" destOrd="0" presId="urn:microsoft.com/office/officeart/2005/8/layout/default"/>
    <dgm:cxn modelId="{0BE131D0-177F-B24A-B67E-3B23161C7AE6}" type="presParOf" srcId="{97F2A039-6BA1-E149-8ED7-4311D55BDEBA}" destId="{D539E5C9-9E3A-2F45-92E8-60968C3E496D}" srcOrd="3" destOrd="0" presId="urn:microsoft.com/office/officeart/2005/8/layout/default"/>
    <dgm:cxn modelId="{F04DB86E-5965-F545-9BA2-73D67F76DE9D}" type="presParOf" srcId="{97F2A039-6BA1-E149-8ED7-4311D55BDEBA}" destId="{6BC32645-84F5-7444-9056-496D11E00C36}" srcOrd="4" destOrd="0" presId="urn:microsoft.com/office/officeart/2005/8/layout/default"/>
    <dgm:cxn modelId="{793E3A7E-047F-EA49-88F8-A5D9F8E5E5B0}" type="presParOf" srcId="{97F2A039-6BA1-E149-8ED7-4311D55BDEBA}" destId="{1209F69B-C9A0-8843-8953-2C2B26A2E27A}" srcOrd="5" destOrd="0" presId="urn:microsoft.com/office/officeart/2005/8/layout/default"/>
    <dgm:cxn modelId="{AE8E8B11-35BB-7148-88CA-6A1B09AD0CAE}" type="presParOf" srcId="{97F2A039-6BA1-E149-8ED7-4311D55BDEBA}" destId="{19320C7A-41B1-6145-998D-DDD969DC6393}" srcOrd="6" destOrd="0" presId="urn:microsoft.com/office/officeart/2005/8/layout/default"/>
    <dgm:cxn modelId="{3639AA26-4D08-5F4C-B1CE-D99ECD9FD774}" type="presParOf" srcId="{97F2A039-6BA1-E149-8ED7-4311D55BDEBA}" destId="{28A6BAE0-43B6-E346-A4CA-E2D8A5699648}" srcOrd="7" destOrd="0" presId="urn:microsoft.com/office/officeart/2005/8/layout/default"/>
    <dgm:cxn modelId="{04B9E6F3-E84F-2940-8377-6D8CAF729AC4}" type="presParOf" srcId="{97F2A039-6BA1-E149-8ED7-4311D55BDEBA}" destId="{E236CCC4-6B20-984A-AEB5-B9262D562ABD}" srcOrd="8" destOrd="0" presId="urn:microsoft.com/office/officeart/2005/8/layout/default"/>
    <dgm:cxn modelId="{F73C556A-4554-BB4E-8C10-81C534494978}" type="presParOf" srcId="{97F2A039-6BA1-E149-8ED7-4311D55BDEBA}" destId="{DE680358-66D7-BD49-911C-454B3FB1DAD6}" srcOrd="9" destOrd="0" presId="urn:microsoft.com/office/officeart/2005/8/layout/default"/>
    <dgm:cxn modelId="{722274EC-CACC-AC4F-8D88-4A748AAC78C2}" type="presParOf" srcId="{97F2A039-6BA1-E149-8ED7-4311D55BDEBA}" destId="{0AFB691F-BE4C-6B49-B7BA-E60410DCE2BB}" srcOrd="10" destOrd="0" presId="urn:microsoft.com/office/officeart/2005/8/layout/default"/>
    <dgm:cxn modelId="{FD6B6767-278C-F542-8057-E715B24A6870}" type="presParOf" srcId="{97F2A039-6BA1-E149-8ED7-4311D55BDEBA}" destId="{1DDE4F32-0174-6E4D-A8ED-34A22695B456}" srcOrd="11" destOrd="0" presId="urn:microsoft.com/office/officeart/2005/8/layout/default"/>
    <dgm:cxn modelId="{098A0593-7A18-374B-AA4F-9426C8D5B640}" type="presParOf" srcId="{97F2A039-6BA1-E149-8ED7-4311D55BDEBA}" destId="{1FDD4BBC-167C-F84E-8564-B4F6F797732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A4F65-3D8A-42B2-BC01-56CC7638F93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AD88-3707-4EAF-ABBF-45B440BDCDED}">
      <dgm:prSet/>
      <dgm:spPr/>
      <dgm:t>
        <a:bodyPr/>
        <a:lstStyle/>
        <a:p>
          <a:r>
            <a:rPr lang="fr-FR" b="0" i="0"/>
            <a:t>La data augmentation, ou l’augmentation de données, consiste à augmenter la quantité de données disponibles pour un apprentissage.</a:t>
          </a:r>
          <a:endParaRPr lang="en-US"/>
        </a:p>
      </dgm:t>
    </dgm:pt>
    <dgm:pt modelId="{81726272-E48D-45B8-9F17-127161B61907}" type="parTrans" cxnId="{8A5CD011-AD30-423D-BC27-7395B13B9A49}">
      <dgm:prSet/>
      <dgm:spPr/>
      <dgm:t>
        <a:bodyPr/>
        <a:lstStyle/>
        <a:p>
          <a:endParaRPr lang="en-US"/>
        </a:p>
      </dgm:t>
    </dgm:pt>
    <dgm:pt modelId="{EEC25343-4C62-4C98-A4DE-68689A0D15D0}" type="sibTrans" cxnId="{8A5CD011-AD30-423D-BC27-7395B13B9A49}">
      <dgm:prSet/>
      <dgm:spPr/>
      <dgm:t>
        <a:bodyPr/>
        <a:lstStyle/>
        <a:p>
          <a:endParaRPr lang="en-US"/>
        </a:p>
      </dgm:t>
    </dgm:pt>
    <dgm:pt modelId="{BC6891A7-8A38-4982-BD99-C2ABC70D1573}">
      <dgm:prSet/>
      <dgm:spPr/>
      <dgm:t>
        <a:bodyPr/>
        <a:lstStyle/>
        <a:p>
          <a:r>
            <a:rPr lang="fr-FR" b="0" i="0"/>
            <a:t>Cette augmentation de données permet de déboucher sur des modèles plus performants et fiables car plus robustes aux variations.</a:t>
          </a:r>
          <a:endParaRPr lang="en-US"/>
        </a:p>
      </dgm:t>
    </dgm:pt>
    <dgm:pt modelId="{1FFA9DFB-1846-458C-B239-4C70468C2C66}" type="parTrans" cxnId="{4600FDBD-F277-4057-924A-46CC7254CAC9}">
      <dgm:prSet/>
      <dgm:spPr/>
      <dgm:t>
        <a:bodyPr/>
        <a:lstStyle/>
        <a:p>
          <a:endParaRPr lang="en-US"/>
        </a:p>
      </dgm:t>
    </dgm:pt>
    <dgm:pt modelId="{0BCC3950-C76C-4C5A-9D1B-5408BB56AE48}" type="sibTrans" cxnId="{4600FDBD-F277-4057-924A-46CC7254CAC9}">
      <dgm:prSet/>
      <dgm:spPr/>
      <dgm:t>
        <a:bodyPr/>
        <a:lstStyle/>
        <a:p>
          <a:endParaRPr lang="en-US"/>
        </a:p>
      </dgm:t>
    </dgm:pt>
    <dgm:pt modelId="{4A324175-3642-4D67-88D5-9E8FCFD01233}" type="pres">
      <dgm:prSet presAssocID="{8C7A4F65-3D8A-42B2-BC01-56CC7638F93C}" presName="root" presStyleCnt="0">
        <dgm:presLayoutVars>
          <dgm:dir/>
          <dgm:resizeHandles val="exact"/>
        </dgm:presLayoutVars>
      </dgm:prSet>
      <dgm:spPr/>
    </dgm:pt>
    <dgm:pt modelId="{1E71984B-715F-4B30-8285-E184D9E1AA3C}" type="pres">
      <dgm:prSet presAssocID="{5EEFAD88-3707-4EAF-ABBF-45B440BDCDED}" presName="compNode" presStyleCnt="0"/>
      <dgm:spPr/>
    </dgm:pt>
    <dgm:pt modelId="{3B6BA73A-C825-4C0A-8999-71358C4B3509}" type="pres">
      <dgm:prSet presAssocID="{5EEFAD88-3707-4EAF-ABBF-45B440BDCDED}" presName="bgRect" presStyleLbl="bgShp" presStyleIdx="0" presStyleCnt="2"/>
      <dgm:spPr/>
    </dgm:pt>
    <dgm:pt modelId="{2D4719BC-93CA-4956-A822-D4A3551024F4}" type="pres">
      <dgm:prSet presAssocID="{5EEFAD88-3707-4EAF-ABBF-45B440BDCD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F2C2C27-B9A4-42FD-870D-6B1487F7F940}" type="pres">
      <dgm:prSet presAssocID="{5EEFAD88-3707-4EAF-ABBF-45B440BDCDED}" presName="spaceRect" presStyleCnt="0"/>
      <dgm:spPr/>
    </dgm:pt>
    <dgm:pt modelId="{38E0AF78-8E43-4489-8C73-5F1EFAFF1B7B}" type="pres">
      <dgm:prSet presAssocID="{5EEFAD88-3707-4EAF-ABBF-45B440BDCDED}" presName="parTx" presStyleLbl="revTx" presStyleIdx="0" presStyleCnt="2">
        <dgm:presLayoutVars>
          <dgm:chMax val="0"/>
          <dgm:chPref val="0"/>
        </dgm:presLayoutVars>
      </dgm:prSet>
      <dgm:spPr/>
    </dgm:pt>
    <dgm:pt modelId="{7CDEEDC0-3696-4371-A0C5-0C6104941106}" type="pres">
      <dgm:prSet presAssocID="{EEC25343-4C62-4C98-A4DE-68689A0D15D0}" presName="sibTrans" presStyleCnt="0"/>
      <dgm:spPr/>
    </dgm:pt>
    <dgm:pt modelId="{96FF5289-E67E-4981-881C-1083BB9C1EA6}" type="pres">
      <dgm:prSet presAssocID="{BC6891A7-8A38-4982-BD99-C2ABC70D1573}" presName="compNode" presStyleCnt="0"/>
      <dgm:spPr/>
    </dgm:pt>
    <dgm:pt modelId="{F546CDF9-4027-4EA2-B423-A1BCC12229CA}" type="pres">
      <dgm:prSet presAssocID="{BC6891A7-8A38-4982-BD99-C2ABC70D1573}" presName="bgRect" presStyleLbl="bgShp" presStyleIdx="1" presStyleCnt="2"/>
      <dgm:spPr/>
    </dgm:pt>
    <dgm:pt modelId="{64B0A74E-EB67-4EEC-8915-D699503FEA51}" type="pres">
      <dgm:prSet presAssocID="{BC6891A7-8A38-4982-BD99-C2ABC70D157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ques"/>
        </a:ext>
      </dgm:extLst>
    </dgm:pt>
    <dgm:pt modelId="{43E5FDE7-3F1F-4839-AB67-35D4C631FC23}" type="pres">
      <dgm:prSet presAssocID="{BC6891A7-8A38-4982-BD99-C2ABC70D1573}" presName="spaceRect" presStyleCnt="0"/>
      <dgm:spPr/>
    </dgm:pt>
    <dgm:pt modelId="{31089017-B5D0-4466-9B46-965AAD3DCA81}" type="pres">
      <dgm:prSet presAssocID="{BC6891A7-8A38-4982-BD99-C2ABC70D1573}" presName="parTx" presStyleLbl="revTx" presStyleIdx="1" presStyleCnt="2">
        <dgm:presLayoutVars>
          <dgm:chMax val="0"/>
          <dgm:chPref val="0"/>
        </dgm:presLayoutVars>
      </dgm:prSet>
      <dgm:spPr/>
    </dgm:pt>
  </dgm:ptLst>
  <dgm:cxnLst>
    <dgm:cxn modelId="{8A5CD011-AD30-423D-BC27-7395B13B9A49}" srcId="{8C7A4F65-3D8A-42B2-BC01-56CC7638F93C}" destId="{5EEFAD88-3707-4EAF-ABBF-45B440BDCDED}" srcOrd="0" destOrd="0" parTransId="{81726272-E48D-45B8-9F17-127161B61907}" sibTransId="{EEC25343-4C62-4C98-A4DE-68689A0D15D0}"/>
    <dgm:cxn modelId="{E3D63E74-BCB4-4418-9D07-B93502DDFC72}" type="presOf" srcId="{5EEFAD88-3707-4EAF-ABBF-45B440BDCDED}" destId="{38E0AF78-8E43-4489-8C73-5F1EFAFF1B7B}" srcOrd="0" destOrd="0" presId="urn:microsoft.com/office/officeart/2018/2/layout/IconVerticalSolidList"/>
    <dgm:cxn modelId="{72E5577E-AACF-4F03-90F6-0F8F6D2E2632}" type="presOf" srcId="{8C7A4F65-3D8A-42B2-BC01-56CC7638F93C}" destId="{4A324175-3642-4D67-88D5-9E8FCFD01233}" srcOrd="0" destOrd="0" presId="urn:microsoft.com/office/officeart/2018/2/layout/IconVerticalSolidList"/>
    <dgm:cxn modelId="{4600FDBD-F277-4057-924A-46CC7254CAC9}" srcId="{8C7A4F65-3D8A-42B2-BC01-56CC7638F93C}" destId="{BC6891A7-8A38-4982-BD99-C2ABC70D1573}" srcOrd="1" destOrd="0" parTransId="{1FFA9DFB-1846-458C-B239-4C70468C2C66}" sibTransId="{0BCC3950-C76C-4C5A-9D1B-5408BB56AE48}"/>
    <dgm:cxn modelId="{770C52EC-6FD5-4049-97A2-DA35C8B93799}" type="presOf" srcId="{BC6891A7-8A38-4982-BD99-C2ABC70D1573}" destId="{31089017-B5D0-4466-9B46-965AAD3DCA81}" srcOrd="0" destOrd="0" presId="urn:microsoft.com/office/officeart/2018/2/layout/IconVerticalSolidList"/>
    <dgm:cxn modelId="{9DEB6697-DBD1-438D-A226-3E2AF8A142A7}" type="presParOf" srcId="{4A324175-3642-4D67-88D5-9E8FCFD01233}" destId="{1E71984B-715F-4B30-8285-E184D9E1AA3C}" srcOrd="0" destOrd="0" presId="urn:microsoft.com/office/officeart/2018/2/layout/IconVerticalSolidList"/>
    <dgm:cxn modelId="{4C8FA98E-FE0F-4C86-BD94-20A5421F7ED2}" type="presParOf" srcId="{1E71984B-715F-4B30-8285-E184D9E1AA3C}" destId="{3B6BA73A-C825-4C0A-8999-71358C4B3509}" srcOrd="0" destOrd="0" presId="urn:microsoft.com/office/officeart/2018/2/layout/IconVerticalSolidList"/>
    <dgm:cxn modelId="{3A1F1F99-AF8E-43C2-932C-13CD620D78A8}" type="presParOf" srcId="{1E71984B-715F-4B30-8285-E184D9E1AA3C}" destId="{2D4719BC-93CA-4956-A822-D4A3551024F4}" srcOrd="1" destOrd="0" presId="urn:microsoft.com/office/officeart/2018/2/layout/IconVerticalSolidList"/>
    <dgm:cxn modelId="{A6A85D66-B134-43CA-8CC2-631A84CD591E}" type="presParOf" srcId="{1E71984B-715F-4B30-8285-E184D9E1AA3C}" destId="{CF2C2C27-B9A4-42FD-870D-6B1487F7F940}" srcOrd="2" destOrd="0" presId="urn:microsoft.com/office/officeart/2018/2/layout/IconVerticalSolidList"/>
    <dgm:cxn modelId="{9ADD4526-77A8-4495-8822-41CA405C42E4}" type="presParOf" srcId="{1E71984B-715F-4B30-8285-E184D9E1AA3C}" destId="{38E0AF78-8E43-4489-8C73-5F1EFAFF1B7B}" srcOrd="3" destOrd="0" presId="urn:microsoft.com/office/officeart/2018/2/layout/IconVerticalSolidList"/>
    <dgm:cxn modelId="{859FD1EF-1715-4635-8CE8-975CB350B66E}" type="presParOf" srcId="{4A324175-3642-4D67-88D5-9E8FCFD01233}" destId="{7CDEEDC0-3696-4371-A0C5-0C6104941106}" srcOrd="1" destOrd="0" presId="urn:microsoft.com/office/officeart/2018/2/layout/IconVerticalSolidList"/>
    <dgm:cxn modelId="{47C2EDC3-A2A2-4660-81EC-F2D134B60427}" type="presParOf" srcId="{4A324175-3642-4D67-88D5-9E8FCFD01233}" destId="{96FF5289-E67E-4981-881C-1083BB9C1EA6}" srcOrd="2" destOrd="0" presId="urn:microsoft.com/office/officeart/2018/2/layout/IconVerticalSolidList"/>
    <dgm:cxn modelId="{775CA896-211F-44BC-AEA3-CA9D68D30E6C}" type="presParOf" srcId="{96FF5289-E67E-4981-881C-1083BB9C1EA6}" destId="{F546CDF9-4027-4EA2-B423-A1BCC12229CA}" srcOrd="0" destOrd="0" presId="urn:microsoft.com/office/officeart/2018/2/layout/IconVerticalSolidList"/>
    <dgm:cxn modelId="{D89214B6-C1E9-4CB6-BD38-E0C123DC2124}" type="presParOf" srcId="{96FF5289-E67E-4981-881C-1083BB9C1EA6}" destId="{64B0A74E-EB67-4EEC-8915-D699503FEA51}" srcOrd="1" destOrd="0" presId="urn:microsoft.com/office/officeart/2018/2/layout/IconVerticalSolidList"/>
    <dgm:cxn modelId="{526708B9-1AB5-4119-899B-BCA65DEEA858}" type="presParOf" srcId="{96FF5289-E67E-4981-881C-1083BB9C1EA6}" destId="{43E5FDE7-3F1F-4839-AB67-35D4C631FC23}" srcOrd="2" destOrd="0" presId="urn:microsoft.com/office/officeart/2018/2/layout/IconVerticalSolidList"/>
    <dgm:cxn modelId="{1B840199-9117-4A0C-BC85-84FD1C106857}" type="presParOf" srcId="{96FF5289-E67E-4981-881C-1083BB9C1EA6}" destId="{31089017-B5D0-4466-9B46-965AAD3DCA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7DE31D-2BC0-4444-ACFB-5910A59094D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B73EE76-727A-4A54-8A7E-8EEF44BB0CB8}">
      <dgm:prSet/>
      <dgm:spPr/>
      <dgm:t>
        <a:bodyPr/>
        <a:lstStyle/>
        <a:p>
          <a:r>
            <a:rPr lang="fr-FR" b="0" i="0" dirty="0"/>
            <a:t>Visualiser les données peut sembler superflu. Toutefois le </a:t>
          </a:r>
          <a:r>
            <a:rPr lang="fr-FR" b="0" i="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cerveau humain assimile plus facilement les informations au format visuel</a:t>
          </a:r>
          <a:r>
            <a:rPr lang="fr-FR" b="0" i="0" dirty="0">
              <a:solidFill>
                <a:schemeClr val="bg1"/>
              </a:solidFill>
            </a:rPr>
            <a:t> que dans une autre forme. </a:t>
          </a:r>
          <a:endParaRPr lang="en-US" dirty="0">
            <a:solidFill>
              <a:schemeClr val="bg1"/>
            </a:solidFill>
          </a:endParaRPr>
        </a:p>
      </dgm:t>
    </dgm:pt>
    <dgm:pt modelId="{4344E8D1-4F01-4D51-896D-1F07E658383D}" type="parTrans" cxnId="{0C81F2F7-C039-42CE-A520-C2B3B7571A60}">
      <dgm:prSet/>
      <dgm:spPr/>
      <dgm:t>
        <a:bodyPr/>
        <a:lstStyle/>
        <a:p>
          <a:endParaRPr lang="en-US"/>
        </a:p>
      </dgm:t>
    </dgm:pt>
    <dgm:pt modelId="{61605A31-2D43-4941-9873-A5ED19D60663}" type="sibTrans" cxnId="{0C81F2F7-C039-42CE-A520-C2B3B7571A60}">
      <dgm:prSet/>
      <dgm:spPr/>
      <dgm:t>
        <a:bodyPr/>
        <a:lstStyle/>
        <a:p>
          <a:endParaRPr lang="en-US"/>
        </a:p>
      </dgm:t>
    </dgm:pt>
    <dgm:pt modelId="{39E3F0C2-9271-431D-927E-107CABABC972}">
      <dgm:prSet/>
      <dgm:spPr/>
      <dgm:t>
        <a:bodyPr/>
        <a:lstStyle/>
        <a:p>
          <a:r>
            <a:rPr lang="fr-FR" b="0" i="0"/>
            <a:t>En effet, les Data Scientists ont souvent affaire à des quantités de données multidimensionnelles astronomiques. Par conséquent, comprendre de telles quantités de données est possible grâce à la Data Visualization.</a:t>
          </a:r>
          <a:endParaRPr lang="en-US"/>
        </a:p>
      </dgm:t>
    </dgm:pt>
    <dgm:pt modelId="{D42FCB68-419A-4029-9008-4024F061FE3C}" type="parTrans" cxnId="{88093F10-0ED7-4B41-8647-CE67144679F2}">
      <dgm:prSet/>
      <dgm:spPr/>
      <dgm:t>
        <a:bodyPr/>
        <a:lstStyle/>
        <a:p>
          <a:endParaRPr lang="en-US"/>
        </a:p>
      </dgm:t>
    </dgm:pt>
    <dgm:pt modelId="{3889668C-D6BE-4FF0-9BF6-64E783E347AE}" type="sibTrans" cxnId="{88093F10-0ED7-4B41-8647-CE67144679F2}">
      <dgm:prSet/>
      <dgm:spPr/>
      <dgm:t>
        <a:bodyPr/>
        <a:lstStyle/>
        <a:p>
          <a:endParaRPr lang="en-US"/>
        </a:p>
      </dgm:t>
    </dgm:pt>
    <dgm:pt modelId="{212C9FE7-C821-BB41-97F6-ADC87074BE73}" type="pres">
      <dgm:prSet presAssocID="{317DE31D-2BC0-4444-ACFB-5910A59094D1}" presName="linear" presStyleCnt="0">
        <dgm:presLayoutVars>
          <dgm:animLvl val="lvl"/>
          <dgm:resizeHandles val="exact"/>
        </dgm:presLayoutVars>
      </dgm:prSet>
      <dgm:spPr/>
    </dgm:pt>
    <dgm:pt modelId="{B657333E-44B3-0841-9C7D-D82B61395044}" type="pres">
      <dgm:prSet presAssocID="{BB73EE76-727A-4A54-8A7E-8EEF44BB0CB8}" presName="parentText" presStyleLbl="node1" presStyleIdx="0" presStyleCnt="2">
        <dgm:presLayoutVars>
          <dgm:chMax val="0"/>
          <dgm:bulletEnabled val="1"/>
        </dgm:presLayoutVars>
      </dgm:prSet>
      <dgm:spPr/>
    </dgm:pt>
    <dgm:pt modelId="{3FB29CD3-68E9-064F-AB1F-2AB003AE1D4B}" type="pres">
      <dgm:prSet presAssocID="{61605A31-2D43-4941-9873-A5ED19D60663}" presName="spacer" presStyleCnt="0"/>
      <dgm:spPr/>
    </dgm:pt>
    <dgm:pt modelId="{C532EC3F-20E7-1641-BB00-E2D3C7E129E8}" type="pres">
      <dgm:prSet presAssocID="{39E3F0C2-9271-431D-927E-107CABABC972}" presName="parentText" presStyleLbl="node1" presStyleIdx="1" presStyleCnt="2">
        <dgm:presLayoutVars>
          <dgm:chMax val="0"/>
          <dgm:bulletEnabled val="1"/>
        </dgm:presLayoutVars>
      </dgm:prSet>
      <dgm:spPr/>
    </dgm:pt>
  </dgm:ptLst>
  <dgm:cxnLst>
    <dgm:cxn modelId="{88093F10-0ED7-4B41-8647-CE67144679F2}" srcId="{317DE31D-2BC0-4444-ACFB-5910A59094D1}" destId="{39E3F0C2-9271-431D-927E-107CABABC972}" srcOrd="1" destOrd="0" parTransId="{D42FCB68-419A-4029-9008-4024F061FE3C}" sibTransId="{3889668C-D6BE-4FF0-9BF6-64E783E347AE}"/>
    <dgm:cxn modelId="{45267E6C-0E8B-0846-B13C-5AD4C2CF64F1}" type="presOf" srcId="{39E3F0C2-9271-431D-927E-107CABABC972}" destId="{C532EC3F-20E7-1641-BB00-E2D3C7E129E8}" srcOrd="0" destOrd="0" presId="urn:microsoft.com/office/officeart/2005/8/layout/vList2"/>
    <dgm:cxn modelId="{3812C96D-A5C5-C948-8C2E-203B6DC0FA5F}" type="presOf" srcId="{317DE31D-2BC0-4444-ACFB-5910A59094D1}" destId="{212C9FE7-C821-BB41-97F6-ADC87074BE73}" srcOrd="0" destOrd="0" presId="urn:microsoft.com/office/officeart/2005/8/layout/vList2"/>
    <dgm:cxn modelId="{8BBB09D5-3E84-8F46-8DA4-A68E07CA2874}" type="presOf" srcId="{BB73EE76-727A-4A54-8A7E-8EEF44BB0CB8}" destId="{B657333E-44B3-0841-9C7D-D82B61395044}" srcOrd="0" destOrd="0" presId="urn:microsoft.com/office/officeart/2005/8/layout/vList2"/>
    <dgm:cxn modelId="{0C81F2F7-C039-42CE-A520-C2B3B7571A60}" srcId="{317DE31D-2BC0-4444-ACFB-5910A59094D1}" destId="{BB73EE76-727A-4A54-8A7E-8EEF44BB0CB8}" srcOrd="0" destOrd="0" parTransId="{4344E8D1-4F01-4D51-896D-1F07E658383D}" sibTransId="{61605A31-2D43-4941-9873-A5ED19D60663}"/>
    <dgm:cxn modelId="{79F5380C-5C6D-EB41-83EF-DFA35E728FD2}" type="presParOf" srcId="{212C9FE7-C821-BB41-97F6-ADC87074BE73}" destId="{B657333E-44B3-0841-9C7D-D82B61395044}" srcOrd="0" destOrd="0" presId="urn:microsoft.com/office/officeart/2005/8/layout/vList2"/>
    <dgm:cxn modelId="{DC706A2B-B757-AA43-A054-D2B9B33DBBF5}" type="presParOf" srcId="{212C9FE7-C821-BB41-97F6-ADC87074BE73}" destId="{3FB29CD3-68E9-064F-AB1F-2AB003AE1D4B}" srcOrd="1" destOrd="0" presId="urn:microsoft.com/office/officeart/2005/8/layout/vList2"/>
    <dgm:cxn modelId="{C0DB0685-84BD-B143-B59F-6A5D4DC939B5}" type="presParOf" srcId="{212C9FE7-C821-BB41-97F6-ADC87074BE73}" destId="{C532EC3F-20E7-1641-BB00-E2D3C7E129E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74DC1E-B510-4FE0-A856-464958296D0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149E9808-A5CB-429E-BF82-9DBF5A0C5DAE}">
      <dgm:prSet/>
      <dgm:spPr/>
      <dgm:t>
        <a:bodyPr/>
        <a:lstStyle/>
        <a:p>
          <a:r>
            <a:rPr lang="en-US"/>
            <a:t>Construire un apprenant fort à partir d'apprenants faibles.</a:t>
          </a:r>
        </a:p>
      </dgm:t>
    </dgm:pt>
    <dgm:pt modelId="{58D2DC95-7485-454C-8ABA-B190E3EA5313}" type="parTrans" cxnId="{490F6E9F-CB31-4913-AC27-301E88E59F1B}">
      <dgm:prSet/>
      <dgm:spPr/>
      <dgm:t>
        <a:bodyPr/>
        <a:lstStyle/>
        <a:p>
          <a:endParaRPr lang="en-US"/>
        </a:p>
      </dgm:t>
    </dgm:pt>
    <dgm:pt modelId="{7BA0DDC5-20F0-4306-86FA-41044F89B68A}" type="sibTrans" cxnId="{490F6E9F-CB31-4913-AC27-301E88E59F1B}">
      <dgm:prSet/>
      <dgm:spPr/>
      <dgm:t>
        <a:bodyPr/>
        <a:lstStyle/>
        <a:p>
          <a:endParaRPr lang="en-US"/>
        </a:p>
      </dgm:t>
    </dgm:pt>
    <dgm:pt modelId="{F0CF7919-0FA1-4F3D-A6A3-5AFD733392B0}">
      <dgm:prSet/>
      <dgm:spPr/>
      <dgm:t>
        <a:bodyPr/>
        <a:lstStyle/>
        <a:p>
          <a:r>
            <a:rPr lang="en-US"/>
            <a:t>Exemple :</a:t>
          </a:r>
        </a:p>
      </dgm:t>
    </dgm:pt>
    <dgm:pt modelId="{280E95CD-8425-4638-8B28-76B2ED706114}" type="parTrans" cxnId="{1517D6E1-9AE1-47C3-B840-B2A5D4B0C46E}">
      <dgm:prSet/>
      <dgm:spPr/>
      <dgm:t>
        <a:bodyPr/>
        <a:lstStyle/>
        <a:p>
          <a:endParaRPr lang="en-US"/>
        </a:p>
      </dgm:t>
    </dgm:pt>
    <dgm:pt modelId="{2EEE3D4D-B28C-471D-99D9-78432F3F090E}" type="sibTrans" cxnId="{1517D6E1-9AE1-47C3-B840-B2A5D4B0C46E}">
      <dgm:prSet/>
      <dgm:spPr/>
      <dgm:t>
        <a:bodyPr/>
        <a:lstStyle/>
        <a:p>
          <a:endParaRPr lang="en-US"/>
        </a:p>
      </dgm:t>
    </dgm:pt>
    <dgm:pt modelId="{9EDBAEC7-78E2-4136-9382-0F3881F9CF06}">
      <dgm:prSet/>
      <dgm:spPr/>
      <dgm:t>
        <a:bodyPr/>
        <a:lstStyle/>
        <a:p>
          <a:r>
            <a:rPr lang="en-US"/>
            <a:t>Le vert correspond au sapin.</a:t>
          </a:r>
        </a:p>
      </dgm:t>
    </dgm:pt>
    <dgm:pt modelId="{2FF4DD3D-948A-4B27-B4C7-B0E06C9A5B08}" type="parTrans" cxnId="{860EF368-6583-40AF-B755-5726F73F1655}">
      <dgm:prSet/>
      <dgm:spPr/>
      <dgm:t>
        <a:bodyPr/>
        <a:lstStyle/>
        <a:p>
          <a:endParaRPr lang="en-US"/>
        </a:p>
      </dgm:t>
    </dgm:pt>
    <dgm:pt modelId="{F2F449ED-A9F7-470E-AFF8-2C0EE6A08746}" type="sibTrans" cxnId="{860EF368-6583-40AF-B755-5726F73F1655}">
      <dgm:prSet/>
      <dgm:spPr/>
      <dgm:t>
        <a:bodyPr/>
        <a:lstStyle/>
        <a:p>
          <a:endParaRPr lang="en-US"/>
        </a:p>
      </dgm:t>
    </dgm:pt>
    <dgm:pt modelId="{D9071E9A-4682-4755-8CCA-9639EF347960}">
      <dgm:prSet/>
      <dgm:spPr/>
      <dgm:t>
        <a:bodyPr/>
        <a:lstStyle/>
        <a:p>
          <a:r>
            <a:rPr lang="en-US" dirty="0"/>
            <a:t>Les </a:t>
          </a:r>
          <a:r>
            <a:rPr lang="en-US" dirty="0" err="1"/>
            <a:t>formes</a:t>
          </a:r>
          <a:r>
            <a:rPr lang="en-US" dirty="0"/>
            <a:t> </a:t>
          </a:r>
          <a:r>
            <a:rPr lang="en-US" dirty="0" err="1"/>
            <a:t>verticales</a:t>
          </a:r>
          <a:r>
            <a:rPr lang="en-US" dirty="0"/>
            <a:t> correspondent au </a:t>
          </a:r>
          <a:r>
            <a:rPr lang="en-US" dirty="0" err="1"/>
            <a:t>sapin</a:t>
          </a:r>
          <a:r>
            <a:rPr lang="en-US" dirty="0"/>
            <a:t>.</a:t>
          </a:r>
        </a:p>
      </dgm:t>
    </dgm:pt>
    <dgm:pt modelId="{47D87109-CAF8-4D6A-83D1-40C78AB329DE}" type="parTrans" cxnId="{BD2158A2-E106-41F9-BD4A-ED878E4D718E}">
      <dgm:prSet/>
      <dgm:spPr/>
      <dgm:t>
        <a:bodyPr/>
        <a:lstStyle/>
        <a:p>
          <a:endParaRPr lang="en-US"/>
        </a:p>
      </dgm:t>
    </dgm:pt>
    <dgm:pt modelId="{2C0A9040-A640-4E02-87D2-479A51ED77B1}" type="sibTrans" cxnId="{BD2158A2-E106-41F9-BD4A-ED878E4D718E}">
      <dgm:prSet/>
      <dgm:spPr/>
      <dgm:t>
        <a:bodyPr/>
        <a:lstStyle/>
        <a:p>
          <a:endParaRPr lang="en-US"/>
        </a:p>
      </dgm:t>
    </dgm:pt>
    <dgm:pt modelId="{276A0495-22E1-4F03-895A-ED9EBEBD724D}">
      <dgm:prSet/>
      <dgm:spPr/>
      <dgm:t>
        <a:bodyPr/>
        <a:lstStyle/>
        <a:p>
          <a:r>
            <a:rPr lang="en-US"/>
            <a:t>Les formes dont le bas est plus grand que le haut correspondent à un sapin. </a:t>
          </a:r>
        </a:p>
      </dgm:t>
    </dgm:pt>
    <dgm:pt modelId="{30AE1B69-193D-4F18-AC1B-328425C24577}" type="parTrans" cxnId="{92999CD3-C807-41C5-B18B-446C6DFE46B2}">
      <dgm:prSet/>
      <dgm:spPr/>
      <dgm:t>
        <a:bodyPr/>
        <a:lstStyle/>
        <a:p>
          <a:endParaRPr lang="en-US"/>
        </a:p>
      </dgm:t>
    </dgm:pt>
    <dgm:pt modelId="{2ECEA785-829B-4B9F-B9CC-766A7C3353F9}" type="sibTrans" cxnId="{92999CD3-C807-41C5-B18B-446C6DFE46B2}">
      <dgm:prSet/>
      <dgm:spPr/>
      <dgm:t>
        <a:bodyPr/>
        <a:lstStyle/>
        <a:p>
          <a:endParaRPr lang="en-US"/>
        </a:p>
      </dgm:t>
    </dgm:pt>
    <dgm:pt modelId="{3EAFD28F-C947-49D7-B822-CBCF6A0BB6F8}">
      <dgm:prSet/>
      <dgm:spPr/>
      <dgm:t>
        <a:bodyPr/>
        <a:lstStyle/>
        <a:p>
          <a:r>
            <a:rPr lang="en-US"/>
            <a:t>Lorsque la couleur dominante est le rouge, ce n'est pas un sapin.</a:t>
          </a:r>
        </a:p>
      </dgm:t>
    </dgm:pt>
    <dgm:pt modelId="{310533F4-0CC8-40F9-8A99-97715ABBAB7F}" type="parTrans" cxnId="{9DFBBE43-51BF-4517-A138-CC8F13ED647F}">
      <dgm:prSet/>
      <dgm:spPr/>
      <dgm:t>
        <a:bodyPr/>
        <a:lstStyle/>
        <a:p>
          <a:endParaRPr lang="en-US"/>
        </a:p>
      </dgm:t>
    </dgm:pt>
    <dgm:pt modelId="{51E6262A-42D0-47F0-8670-ABF235B789BE}" type="sibTrans" cxnId="{9DFBBE43-51BF-4517-A138-CC8F13ED647F}">
      <dgm:prSet/>
      <dgm:spPr/>
      <dgm:t>
        <a:bodyPr/>
        <a:lstStyle/>
        <a:p>
          <a:endParaRPr lang="en-US"/>
        </a:p>
      </dgm:t>
    </dgm:pt>
    <dgm:pt modelId="{E4392B9F-70E9-B84F-8C7E-AC9A5F6036B5}" type="pres">
      <dgm:prSet presAssocID="{3B74DC1E-B510-4FE0-A856-464958296D08}" presName="linear" presStyleCnt="0">
        <dgm:presLayoutVars>
          <dgm:dir/>
          <dgm:animLvl val="lvl"/>
          <dgm:resizeHandles val="exact"/>
        </dgm:presLayoutVars>
      </dgm:prSet>
      <dgm:spPr/>
    </dgm:pt>
    <dgm:pt modelId="{87FAF8A3-4956-3847-BA1D-92FC8B314627}" type="pres">
      <dgm:prSet presAssocID="{149E9808-A5CB-429E-BF82-9DBF5A0C5DAE}" presName="parentLin" presStyleCnt="0"/>
      <dgm:spPr/>
    </dgm:pt>
    <dgm:pt modelId="{71E7FDE9-B603-B046-8E5D-44E1ABDB646E}" type="pres">
      <dgm:prSet presAssocID="{149E9808-A5CB-429E-BF82-9DBF5A0C5DAE}" presName="parentLeftMargin" presStyleLbl="node1" presStyleIdx="0" presStyleCnt="2"/>
      <dgm:spPr/>
    </dgm:pt>
    <dgm:pt modelId="{BA7C8B61-77EF-4E43-8EA3-F36AAE1DE1E0}" type="pres">
      <dgm:prSet presAssocID="{149E9808-A5CB-429E-BF82-9DBF5A0C5DAE}" presName="parentText" presStyleLbl="node1" presStyleIdx="0" presStyleCnt="2">
        <dgm:presLayoutVars>
          <dgm:chMax val="0"/>
          <dgm:bulletEnabled val="1"/>
        </dgm:presLayoutVars>
      </dgm:prSet>
      <dgm:spPr/>
    </dgm:pt>
    <dgm:pt modelId="{218813B1-6725-1347-A036-3829DA22650E}" type="pres">
      <dgm:prSet presAssocID="{149E9808-A5CB-429E-BF82-9DBF5A0C5DAE}" presName="negativeSpace" presStyleCnt="0"/>
      <dgm:spPr/>
    </dgm:pt>
    <dgm:pt modelId="{08126C47-CA6D-4741-89A4-C6480DBB57D3}" type="pres">
      <dgm:prSet presAssocID="{149E9808-A5CB-429E-BF82-9DBF5A0C5DAE}" presName="childText" presStyleLbl="conFgAcc1" presStyleIdx="0" presStyleCnt="2">
        <dgm:presLayoutVars>
          <dgm:bulletEnabled val="1"/>
        </dgm:presLayoutVars>
      </dgm:prSet>
      <dgm:spPr/>
    </dgm:pt>
    <dgm:pt modelId="{7F634B1C-9561-4349-A23D-2DC04CE7B294}" type="pres">
      <dgm:prSet presAssocID="{7BA0DDC5-20F0-4306-86FA-41044F89B68A}" presName="spaceBetweenRectangles" presStyleCnt="0"/>
      <dgm:spPr/>
    </dgm:pt>
    <dgm:pt modelId="{C45C1F57-8B29-9B4A-9D6D-4640696029D6}" type="pres">
      <dgm:prSet presAssocID="{F0CF7919-0FA1-4F3D-A6A3-5AFD733392B0}" presName="parentLin" presStyleCnt="0"/>
      <dgm:spPr/>
    </dgm:pt>
    <dgm:pt modelId="{50A796C3-246F-B94D-9EE3-EC51E85DCBF8}" type="pres">
      <dgm:prSet presAssocID="{F0CF7919-0FA1-4F3D-A6A3-5AFD733392B0}" presName="parentLeftMargin" presStyleLbl="node1" presStyleIdx="0" presStyleCnt="2"/>
      <dgm:spPr/>
    </dgm:pt>
    <dgm:pt modelId="{F68C79A2-8E1C-8F40-A059-9018D2BE79D3}" type="pres">
      <dgm:prSet presAssocID="{F0CF7919-0FA1-4F3D-A6A3-5AFD733392B0}" presName="parentText" presStyleLbl="node1" presStyleIdx="1" presStyleCnt="2">
        <dgm:presLayoutVars>
          <dgm:chMax val="0"/>
          <dgm:bulletEnabled val="1"/>
        </dgm:presLayoutVars>
      </dgm:prSet>
      <dgm:spPr/>
    </dgm:pt>
    <dgm:pt modelId="{BD924976-B002-9E42-A045-36C516D35D68}" type="pres">
      <dgm:prSet presAssocID="{F0CF7919-0FA1-4F3D-A6A3-5AFD733392B0}" presName="negativeSpace" presStyleCnt="0"/>
      <dgm:spPr/>
    </dgm:pt>
    <dgm:pt modelId="{5B4118F0-0C13-1843-8747-9141D7637975}" type="pres">
      <dgm:prSet presAssocID="{F0CF7919-0FA1-4F3D-A6A3-5AFD733392B0}" presName="childText" presStyleLbl="conFgAcc1" presStyleIdx="1" presStyleCnt="2">
        <dgm:presLayoutVars>
          <dgm:bulletEnabled val="1"/>
        </dgm:presLayoutVars>
      </dgm:prSet>
      <dgm:spPr/>
    </dgm:pt>
  </dgm:ptLst>
  <dgm:cxnLst>
    <dgm:cxn modelId="{7AB7171D-AC40-D747-9215-69F5B581C185}" type="presOf" srcId="{3EAFD28F-C947-49D7-B822-CBCF6A0BB6F8}" destId="{5B4118F0-0C13-1843-8747-9141D7637975}" srcOrd="0" destOrd="3" presId="urn:microsoft.com/office/officeart/2005/8/layout/list1"/>
    <dgm:cxn modelId="{9DFBBE43-51BF-4517-A138-CC8F13ED647F}" srcId="{F0CF7919-0FA1-4F3D-A6A3-5AFD733392B0}" destId="{3EAFD28F-C947-49D7-B822-CBCF6A0BB6F8}" srcOrd="3" destOrd="0" parTransId="{310533F4-0CC8-40F9-8A99-97715ABBAB7F}" sibTransId="{51E6262A-42D0-47F0-8670-ABF235B789BE}"/>
    <dgm:cxn modelId="{2D931148-36A9-DF45-9A40-0DA01B2F2B38}" type="presOf" srcId="{276A0495-22E1-4F03-895A-ED9EBEBD724D}" destId="{5B4118F0-0C13-1843-8747-9141D7637975}" srcOrd="0" destOrd="2" presId="urn:microsoft.com/office/officeart/2005/8/layout/list1"/>
    <dgm:cxn modelId="{DB986E5A-68DE-904E-A74F-64A137651334}" type="presOf" srcId="{9EDBAEC7-78E2-4136-9382-0F3881F9CF06}" destId="{5B4118F0-0C13-1843-8747-9141D7637975}" srcOrd="0" destOrd="0" presId="urn:microsoft.com/office/officeart/2005/8/layout/list1"/>
    <dgm:cxn modelId="{860EF368-6583-40AF-B755-5726F73F1655}" srcId="{F0CF7919-0FA1-4F3D-A6A3-5AFD733392B0}" destId="{9EDBAEC7-78E2-4136-9382-0F3881F9CF06}" srcOrd="0" destOrd="0" parTransId="{2FF4DD3D-948A-4B27-B4C7-B0E06C9A5B08}" sibTransId="{F2F449ED-A9F7-470E-AFF8-2C0EE6A08746}"/>
    <dgm:cxn modelId="{1C248377-C19A-CB47-9C54-FB008FDB99F3}" type="presOf" srcId="{149E9808-A5CB-429E-BF82-9DBF5A0C5DAE}" destId="{71E7FDE9-B603-B046-8E5D-44E1ABDB646E}" srcOrd="0" destOrd="0" presId="urn:microsoft.com/office/officeart/2005/8/layout/list1"/>
    <dgm:cxn modelId="{81CA8187-FC1A-9445-87F4-9A231F7346D3}" type="presOf" srcId="{3B74DC1E-B510-4FE0-A856-464958296D08}" destId="{E4392B9F-70E9-B84F-8C7E-AC9A5F6036B5}" srcOrd="0" destOrd="0" presId="urn:microsoft.com/office/officeart/2005/8/layout/list1"/>
    <dgm:cxn modelId="{DC99608B-F451-0B4D-BAFC-4C0A70C09973}" type="presOf" srcId="{F0CF7919-0FA1-4F3D-A6A3-5AFD733392B0}" destId="{50A796C3-246F-B94D-9EE3-EC51E85DCBF8}" srcOrd="0" destOrd="0" presId="urn:microsoft.com/office/officeart/2005/8/layout/list1"/>
    <dgm:cxn modelId="{490F6E9F-CB31-4913-AC27-301E88E59F1B}" srcId="{3B74DC1E-B510-4FE0-A856-464958296D08}" destId="{149E9808-A5CB-429E-BF82-9DBF5A0C5DAE}" srcOrd="0" destOrd="0" parTransId="{58D2DC95-7485-454C-8ABA-B190E3EA5313}" sibTransId="{7BA0DDC5-20F0-4306-86FA-41044F89B68A}"/>
    <dgm:cxn modelId="{BD2158A2-E106-41F9-BD4A-ED878E4D718E}" srcId="{F0CF7919-0FA1-4F3D-A6A3-5AFD733392B0}" destId="{D9071E9A-4682-4755-8CCA-9639EF347960}" srcOrd="1" destOrd="0" parTransId="{47D87109-CAF8-4D6A-83D1-40C78AB329DE}" sibTransId="{2C0A9040-A640-4E02-87D2-479A51ED77B1}"/>
    <dgm:cxn modelId="{98EE3BB8-29DB-CA4D-B0D8-FEFAA738909C}" type="presOf" srcId="{F0CF7919-0FA1-4F3D-A6A3-5AFD733392B0}" destId="{F68C79A2-8E1C-8F40-A059-9018D2BE79D3}" srcOrd="1" destOrd="0" presId="urn:microsoft.com/office/officeart/2005/8/layout/list1"/>
    <dgm:cxn modelId="{8700F6C4-9146-7443-9843-006FF49F6820}" type="presOf" srcId="{D9071E9A-4682-4755-8CCA-9639EF347960}" destId="{5B4118F0-0C13-1843-8747-9141D7637975}" srcOrd="0" destOrd="1" presId="urn:microsoft.com/office/officeart/2005/8/layout/list1"/>
    <dgm:cxn modelId="{92999CD3-C807-41C5-B18B-446C6DFE46B2}" srcId="{F0CF7919-0FA1-4F3D-A6A3-5AFD733392B0}" destId="{276A0495-22E1-4F03-895A-ED9EBEBD724D}" srcOrd="2" destOrd="0" parTransId="{30AE1B69-193D-4F18-AC1B-328425C24577}" sibTransId="{2ECEA785-829B-4B9F-B9CC-766A7C3353F9}"/>
    <dgm:cxn modelId="{CEDAA0D9-30E8-6544-A2A3-BA0C264A95D5}" type="presOf" srcId="{149E9808-A5CB-429E-BF82-9DBF5A0C5DAE}" destId="{BA7C8B61-77EF-4E43-8EA3-F36AAE1DE1E0}" srcOrd="1" destOrd="0" presId="urn:microsoft.com/office/officeart/2005/8/layout/list1"/>
    <dgm:cxn modelId="{1517D6E1-9AE1-47C3-B840-B2A5D4B0C46E}" srcId="{3B74DC1E-B510-4FE0-A856-464958296D08}" destId="{F0CF7919-0FA1-4F3D-A6A3-5AFD733392B0}" srcOrd="1" destOrd="0" parTransId="{280E95CD-8425-4638-8B28-76B2ED706114}" sibTransId="{2EEE3D4D-B28C-471D-99D9-78432F3F090E}"/>
    <dgm:cxn modelId="{09847E09-6B0C-8E4D-BFED-35A0CFE462A6}" type="presParOf" srcId="{E4392B9F-70E9-B84F-8C7E-AC9A5F6036B5}" destId="{87FAF8A3-4956-3847-BA1D-92FC8B314627}" srcOrd="0" destOrd="0" presId="urn:microsoft.com/office/officeart/2005/8/layout/list1"/>
    <dgm:cxn modelId="{1BC74E47-287F-4142-8695-8E5F48E2C420}" type="presParOf" srcId="{87FAF8A3-4956-3847-BA1D-92FC8B314627}" destId="{71E7FDE9-B603-B046-8E5D-44E1ABDB646E}" srcOrd="0" destOrd="0" presId="urn:microsoft.com/office/officeart/2005/8/layout/list1"/>
    <dgm:cxn modelId="{6E6D63D6-97DE-4941-B404-59FAF24E210F}" type="presParOf" srcId="{87FAF8A3-4956-3847-BA1D-92FC8B314627}" destId="{BA7C8B61-77EF-4E43-8EA3-F36AAE1DE1E0}" srcOrd="1" destOrd="0" presId="urn:microsoft.com/office/officeart/2005/8/layout/list1"/>
    <dgm:cxn modelId="{BC8B06E2-EAB3-1A41-965F-41D082424920}" type="presParOf" srcId="{E4392B9F-70E9-B84F-8C7E-AC9A5F6036B5}" destId="{218813B1-6725-1347-A036-3829DA22650E}" srcOrd="1" destOrd="0" presId="urn:microsoft.com/office/officeart/2005/8/layout/list1"/>
    <dgm:cxn modelId="{C8307603-547B-D746-971A-12F1D65AC6ED}" type="presParOf" srcId="{E4392B9F-70E9-B84F-8C7E-AC9A5F6036B5}" destId="{08126C47-CA6D-4741-89A4-C6480DBB57D3}" srcOrd="2" destOrd="0" presId="urn:microsoft.com/office/officeart/2005/8/layout/list1"/>
    <dgm:cxn modelId="{1B39194B-7894-264C-BC66-C63CF30170B1}" type="presParOf" srcId="{E4392B9F-70E9-B84F-8C7E-AC9A5F6036B5}" destId="{7F634B1C-9561-4349-A23D-2DC04CE7B294}" srcOrd="3" destOrd="0" presId="urn:microsoft.com/office/officeart/2005/8/layout/list1"/>
    <dgm:cxn modelId="{4A63A5D4-CF98-E740-BF5E-857A7621743D}" type="presParOf" srcId="{E4392B9F-70E9-B84F-8C7E-AC9A5F6036B5}" destId="{C45C1F57-8B29-9B4A-9D6D-4640696029D6}" srcOrd="4" destOrd="0" presId="urn:microsoft.com/office/officeart/2005/8/layout/list1"/>
    <dgm:cxn modelId="{E67C6356-44B1-CE48-85FD-1ECF9004A242}" type="presParOf" srcId="{C45C1F57-8B29-9B4A-9D6D-4640696029D6}" destId="{50A796C3-246F-B94D-9EE3-EC51E85DCBF8}" srcOrd="0" destOrd="0" presId="urn:microsoft.com/office/officeart/2005/8/layout/list1"/>
    <dgm:cxn modelId="{6318AC2F-DC21-394F-A192-50D03674EC49}" type="presParOf" srcId="{C45C1F57-8B29-9B4A-9D6D-4640696029D6}" destId="{F68C79A2-8E1C-8F40-A059-9018D2BE79D3}" srcOrd="1" destOrd="0" presId="urn:microsoft.com/office/officeart/2005/8/layout/list1"/>
    <dgm:cxn modelId="{95F6D268-AA8F-2341-90FA-6F1DFC7CCD70}" type="presParOf" srcId="{E4392B9F-70E9-B84F-8C7E-AC9A5F6036B5}" destId="{BD924976-B002-9E42-A045-36C516D35D68}" srcOrd="5" destOrd="0" presId="urn:microsoft.com/office/officeart/2005/8/layout/list1"/>
    <dgm:cxn modelId="{E3D7396B-FDF4-6A47-BE2C-E98E640EB59D}" type="presParOf" srcId="{E4392B9F-70E9-B84F-8C7E-AC9A5F6036B5}" destId="{5B4118F0-0C13-1843-8747-9141D76379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3035-7F20-4840-A415-F643F485005E}">
      <dsp:nvSpPr>
        <dsp:cNvPr id="0" name=""/>
        <dsp:cNvSpPr/>
      </dsp:nvSpPr>
      <dsp:spPr>
        <a:xfrm>
          <a:off x="296811" y="2969"/>
          <a:ext cx="1934573" cy="116074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Démonstration automatique de théorèmes </a:t>
          </a:r>
          <a:endParaRPr lang="en-US" sz="1500" kern="1200"/>
        </a:p>
      </dsp:txBody>
      <dsp:txXfrm>
        <a:off x="296811" y="2969"/>
        <a:ext cx="1934573" cy="1160744"/>
      </dsp:txXfrm>
    </dsp:sp>
    <dsp:sp modelId="{4B18F79F-0049-504B-975F-79B39AA552E4}">
      <dsp:nvSpPr>
        <dsp:cNvPr id="0" name=""/>
        <dsp:cNvSpPr/>
      </dsp:nvSpPr>
      <dsp:spPr>
        <a:xfrm>
          <a:off x="2424842" y="2969"/>
          <a:ext cx="1934573" cy="116074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Traitement du langage naturel écrit </a:t>
          </a:r>
          <a:endParaRPr lang="en-US" sz="1500" kern="1200"/>
        </a:p>
      </dsp:txBody>
      <dsp:txXfrm>
        <a:off x="2424842" y="2969"/>
        <a:ext cx="1934573" cy="1160744"/>
      </dsp:txXfrm>
    </dsp:sp>
    <dsp:sp modelId="{6BC32645-84F5-7444-9056-496D11E00C36}">
      <dsp:nvSpPr>
        <dsp:cNvPr id="0" name=""/>
        <dsp:cNvSpPr/>
      </dsp:nvSpPr>
      <dsp:spPr>
        <a:xfrm>
          <a:off x="4552873" y="2969"/>
          <a:ext cx="1934573" cy="1160744"/>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Traitement automatique de la parole: compréhension, synthèse </a:t>
          </a:r>
          <a:endParaRPr lang="en-US" sz="1500" kern="1200"/>
        </a:p>
      </dsp:txBody>
      <dsp:txXfrm>
        <a:off x="4552873" y="2969"/>
        <a:ext cx="1934573" cy="1160744"/>
      </dsp:txXfrm>
    </dsp:sp>
    <dsp:sp modelId="{19320C7A-41B1-6145-998D-DDD969DC6393}">
      <dsp:nvSpPr>
        <dsp:cNvPr id="0" name=""/>
        <dsp:cNvSpPr/>
      </dsp:nvSpPr>
      <dsp:spPr>
        <a:xfrm>
          <a:off x="296811" y="1357171"/>
          <a:ext cx="1934573" cy="1160744"/>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Interprétation d’images et vision par ordinateur </a:t>
          </a:r>
          <a:endParaRPr lang="en-US" sz="1500" kern="1200"/>
        </a:p>
      </dsp:txBody>
      <dsp:txXfrm>
        <a:off x="296811" y="1357171"/>
        <a:ext cx="1934573" cy="1160744"/>
      </dsp:txXfrm>
    </dsp:sp>
    <dsp:sp modelId="{E236CCC4-6B20-984A-AEB5-B9262D562ABD}">
      <dsp:nvSpPr>
        <dsp:cNvPr id="0" name=""/>
        <dsp:cNvSpPr/>
      </dsp:nvSpPr>
      <dsp:spPr>
        <a:xfrm>
          <a:off x="2424842" y="1357171"/>
          <a:ext cx="1934573" cy="116074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Robotique </a:t>
          </a:r>
          <a:endParaRPr lang="en-US" sz="1500" kern="1200"/>
        </a:p>
      </dsp:txBody>
      <dsp:txXfrm>
        <a:off x="2424842" y="1357171"/>
        <a:ext cx="1934573" cy="1160744"/>
      </dsp:txXfrm>
    </dsp:sp>
    <dsp:sp modelId="{0AFB691F-BE4C-6B49-B7BA-E60410DCE2BB}">
      <dsp:nvSpPr>
        <dsp:cNvPr id="0" name=""/>
        <dsp:cNvSpPr/>
      </dsp:nvSpPr>
      <dsp:spPr>
        <a:xfrm>
          <a:off x="4552873" y="1357171"/>
          <a:ext cx="1934573" cy="116074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Jeux </a:t>
          </a:r>
          <a:endParaRPr lang="en-US" sz="1500" kern="1200"/>
        </a:p>
      </dsp:txBody>
      <dsp:txXfrm>
        <a:off x="4552873" y="1357171"/>
        <a:ext cx="1934573" cy="1160744"/>
      </dsp:txXfrm>
    </dsp:sp>
    <dsp:sp modelId="{1FDD4BBC-167C-F84E-8564-B4F6F7977323}">
      <dsp:nvSpPr>
        <dsp:cNvPr id="0" name=""/>
        <dsp:cNvSpPr/>
      </dsp:nvSpPr>
      <dsp:spPr>
        <a:xfrm>
          <a:off x="2424842" y="2711373"/>
          <a:ext cx="1934573" cy="116074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fr-FR" sz="1500" b="1" kern="1200"/>
            <a:t>Systèmes experts</a:t>
          </a:r>
          <a:br>
            <a:rPr lang="fr-FR" sz="1500" b="1" kern="1200"/>
          </a:br>
          <a:endParaRPr lang="en-US" sz="1500" kern="1200"/>
        </a:p>
      </dsp:txBody>
      <dsp:txXfrm>
        <a:off x="2424842" y="2711373"/>
        <a:ext cx="1934573" cy="1160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BA73A-C825-4C0A-8999-71358C4B3509}">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719BC-93CA-4956-A822-D4A3551024F4}">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0AF78-8E43-4489-8C73-5F1EFAFF1B7B}">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fr-FR" sz="2500" b="0" i="0" kern="1200"/>
            <a:t>La data augmentation, ou l’augmentation de données, consiste à augmenter la quantité de données disponibles pour un apprentissage.</a:t>
          </a:r>
          <a:endParaRPr lang="en-US" sz="2500" kern="1200"/>
        </a:p>
      </dsp:txBody>
      <dsp:txXfrm>
        <a:off x="1509882" y="708097"/>
        <a:ext cx="9005717" cy="1307257"/>
      </dsp:txXfrm>
    </dsp:sp>
    <dsp:sp modelId="{F546CDF9-4027-4EA2-B423-A1BCC12229CA}">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B0A74E-EB67-4EEC-8915-D699503FEA51}">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89017-B5D0-4466-9B46-965AAD3DCA81}">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111250">
            <a:lnSpc>
              <a:spcPct val="90000"/>
            </a:lnSpc>
            <a:spcBef>
              <a:spcPct val="0"/>
            </a:spcBef>
            <a:spcAft>
              <a:spcPct val="35000"/>
            </a:spcAft>
            <a:buNone/>
          </a:pPr>
          <a:r>
            <a:rPr lang="fr-FR" sz="2500" b="0" i="0" kern="1200"/>
            <a:t>Cette augmentation de données permet de déboucher sur des modèles plus performants et fiables car plus robustes aux variations.</a:t>
          </a:r>
          <a:endParaRPr lang="en-US" sz="2500" kern="1200"/>
        </a:p>
      </dsp:txBody>
      <dsp:txXfrm>
        <a:off x="1509882" y="2342169"/>
        <a:ext cx="9005717" cy="1307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7333E-44B3-0841-9C7D-D82B61395044}">
      <dsp:nvSpPr>
        <dsp:cNvPr id="0" name=""/>
        <dsp:cNvSpPr/>
      </dsp:nvSpPr>
      <dsp:spPr>
        <a:xfrm>
          <a:off x="0" y="21760"/>
          <a:ext cx="105156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0" i="0" kern="1200" dirty="0"/>
            <a:t>Visualiser les données peut sembler superflu. Toutefois le </a:t>
          </a:r>
          <a:r>
            <a:rPr lang="fr-FR" sz="2100" b="0" i="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cerveau humain assimile plus facilement les informations au format visuel</a:t>
          </a:r>
          <a:r>
            <a:rPr lang="fr-FR" sz="2100" b="0" i="0" kern="1200" dirty="0">
              <a:solidFill>
                <a:schemeClr val="bg1"/>
              </a:solidFill>
            </a:rPr>
            <a:t> que dans une autre forme. </a:t>
          </a:r>
          <a:endParaRPr lang="en-US" sz="2100" kern="1200" dirty="0">
            <a:solidFill>
              <a:schemeClr val="bg1"/>
            </a:solidFill>
          </a:endParaRPr>
        </a:p>
      </dsp:txBody>
      <dsp:txXfrm>
        <a:off x="53973" y="75733"/>
        <a:ext cx="10407654" cy="997703"/>
      </dsp:txXfrm>
    </dsp:sp>
    <dsp:sp modelId="{C532EC3F-20E7-1641-BB00-E2D3C7E129E8}">
      <dsp:nvSpPr>
        <dsp:cNvPr id="0" name=""/>
        <dsp:cNvSpPr/>
      </dsp:nvSpPr>
      <dsp:spPr>
        <a:xfrm>
          <a:off x="0" y="1187890"/>
          <a:ext cx="10515600" cy="1105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0" i="0" kern="1200"/>
            <a:t>En effet, les Data Scientists ont souvent affaire à des quantités de données multidimensionnelles astronomiques. Par conséquent, comprendre de telles quantités de données est possible grâce à la Data Visualization.</a:t>
          </a:r>
          <a:endParaRPr lang="en-US" sz="2100" kern="1200"/>
        </a:p>
      </dsp:txBody>
      <dsp:txXfrm>
        <a:off x="53973" y="1241863"/>
        <a:ext cx="10407654" cy="997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26C47-CA6D-4741-89A4-C6480DBB57D3}">
      <dsp:nvSpPr>
        <dsp:cNvPr id="0" name=""/>
        <dsp:cNvSpPr/>
      </dsp:nvSpPr>
      <dsp:spPr>
        <a:xfrm>
          <a:off x="0" y="873143"/>
          <a:ext cx="6263640"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7C8B61-77EF-4E43-8EA3-F36AAE1DE1E0}">
      <dsp:nvSpPr>
        <dsp:cNvPr id="0" name=""/>
        <dsp:cNvSpPr/>
      </dsp:nvSpPr>
      <dsp:spPr>
        <a:xfrm>
          <a:off x="313182" y="518903"/>
          <a:ext cx="4384548" cy="7084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en-US" sz="2400" kern="1200"/>
            <a:t>Construire un apprenant fort à partir d'apprenants faibles.</a:t>
          </a:r>
        </a:p>
      </dsp:txBody>
      <dsp:txXfrm>
        <a:off x="347767" y="553488"/>
        <a:ext cx="4315378" cy="639310"/>
      </dsp:txXfrm>
    </dsp:sp>
    <dsp:sp modelId="{5B4118F0-0C13-1843-8747-9141D7637975}">
      <dsp:nvSpPr>
        <dsp:cNvPr id="0" name=""/>
        <dsp:cNvSpPr/>
      </dsp:nvSpPr>
      <dsp:spPr>
        <a:xfrm>
          <a:off x="0" y="1961783"/>
          <a:ext cx="6263640" cy="3024000"/>
        </a:xfrm>
        <a:prstGeom prst="rect">
          <a:avLst/>
        </a:prstGeom>
        <a:solidFill>
          <a:schemeClr val="lt1">
            <a:alpha val="90000"/>
            <a:hueOff val="0"/>
            <a:satOff val="0"/>
            <a:lumOff val="0"/>
            <a:alphaOff val="0"/>
          </a:schemeClr>
        </a:solidFill>
        <a:ln w="12700" cap="flat" cmpd="sng" algn="ctr">
          <a:solidFill>
            <a:schemeClr val="accent2">
              <a:hueOff val="19736512"/>
              <a:satOff val="10250"/>
              <a:lumOff val="-117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99872" rIns="48612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Le vert correspond au sapin.</a:t>
          </a:r>
        </a:p>
        <a:p>
          <a:pPr marL="228600" lvl="1" indent="-228600" algn="l" defTabSz="1066800">
            <a:lnSpc>
              <a:spcPct val="90000"/>
            </a:lnSpc>
            <a:spcBef>
              <a:spcPct val="0"/>
            </a:spcBef>
            <a:spcAft>
              <a:spcPct val="15000"/>
            </a:spcAft>
            <a:buChar char="•"/>
          </a:pPr>
          <a:r>
            <a:rPr lang="en-US" sz="2400" kern="1200" dirty="0"/>
            <a:t>Les </a:t>
          </a:r>
          <a:r>
            <a:rPr lang="en-US" sz="2400" kern="1200" dirty="0" err="1"/>
            <a:t>formes</a:t>
          </a:r>
          <a:r>
            <a:rPr lang="en-US" sz="2400" kern="1200" dirty="0"/>
            <a:t> </a:t>
          </a:r>
          <a:r>
            <a:rPr lang="en-US" sz="2400" kern="1200" dirty="0" err="1"/>
            <a:t>verticales</a:t>
          </a:r>
          <a:r>
            <a:rPr lang="en-US" sz="2400" kern="1200" dirty="0"/>
            <a:t> correspondent au </a:t>
          </a:r>
          <a:r>
            <a:rPr lang="en-US" sz="2400" kern="1200" dirty="0" err="1"/>
            <a:t>sapin</a:t>
          </a:r>
          <a:r>
            <a:rPr lang="en-US" sz="2400" kern="1200" dirty="0"/>
            <a:t>.</a:t>
          </a:r>
        </a:p>
        <a:p>
          <a:pPr marL="228600" lvl="1" indent="-228600" algn="l" defTabSz="1066800">
            <a:lnSpc>
              <a:spcPct val="90000"/>
            </a:lnSpc>
            <a:spcBef>
              <a:spcPct val="0"/>
            </a:spcBef>
            <a:spcAft>
              <a:spcPct val="15000"/>
            </a:spcAft>
            <a:buChar char="•"/>
          </a:pPr>
          <a:r>
            <a:rPr lang="en-US" sz="2400" kern="1200"/>
            <a:t>Les formes dont le bas est plus grand que le haut correspondent à un sapin. </a:t>
          </a:r>
        </a:p>
        <a:p>
          <a:pPr marL="228600" lvl="1" indent="-228600" algn="l" defTabSz="1066800">
            <a:lnSpc>
              <a:spcPct val="90000"/>
            </a:lnSpc>
            <a:spcBef>
              <a:spcPct val="0"/>
            </a:spcBef>
            <a:spcAft>
              <a:spcPct val="15000"/>
            </a:spcAft>
            <a:buChar char="•"/>
          </a:pPr>
          <a:r>
            <a:rPr lang="en-US" sz="2400" kern="1200"/>
            <a:t>Lorsque la couleur dominante est le rouge, ce n'est pas un sapin.</a:t>
          </a:r>
        </a:p>
      </dsp:txBody>
      <dsp:txXfrm>
        <a:off x="0" y="1961783"/>
        <a:ext cx="6263640" cy="3024000"/>
      </dsp:txXfrm>
    </dsp:sp>
    <dsp:sp modelId="{F68C79A2-8E1C-8F40-A059-9018D2BE79D3}">
      <dsp:nvSpPr>
        <dsp:cNvPr id="0" name=""/>
        <dsp:cNvSpPr/>
      </dsp:nvSpPr>
      <dsp:spPr>
        <a:xfrm>
          <a:off x="313182" y="1607543"/>
          <a:ext cx="4384548" cy="708480"/>
        </a:xfrm>
        <a:prstGeom prst="roundRect">
          <a:avLst/>
        </a:prstGeom>
        <a:solidFill>
          <a:schemeClr val="accent2">
            <a:hueOff val="19736512"/>
            <a:satOff val="10250"/>
            <a:lumOff val="-1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066800">
            <a:lnSpc>
              <a:spcPct val="90000"/>
            </a:lnSpc>
            <a:spcBef>
              <a:spcPct val="0"/>
            </a:spcBef>
            <a:spcAft>
              <a:spcPct val="35000"/>
            </a:spcAft>
            <a:buNone/>
          </a:pPr>
          <a:r>
            <a:rPr lang="en-US" sz="2400" kern="1200"/>
            <a:t>Exemple :</a:t>
          </a:r>
        </a:p>
      </dsp:txBody>
      <dsp:txXfrm>
        <a:off x="347767" y="1642128"/>
        <a:ext cx="4315378"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A49F901-1989-4566-9808-6826F10895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4D91D43C-A1FB-4D12-9603-15C87CC51B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CAB9654-1A98-44AF-900B-A8A29F456194}" type="datetime1">
              <a:rPr lang="fr-FR" smtClean="0"/>
              <a:t>25/09/2023</a:t>
            </a:fld>
            <a:endParaRPr lang="fr-FR"/>
          </a:p>
        </p:txBody>
      </p:sp>
      <p:sp>
        <p:nvSpPr>
          <p:cNvPr id="4" name="Espace réservé du pied de page 3">
            <a:extLst>
              <a:ext uri="{FF2B5EF4-FFF2-40B4-BE49-F238E27FC236}">
                <a16:creationId xmlns:a16="http://schemas.microsoft.com/office/drawing/2014/main" id="{5641410C-1516-40F9-AD00-AEE7ADAC1F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32219D84-37B1-413B-9CD0-EA6799162D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CEC1867-F828-4959-BAF9-6816A080F1B0}" type="slidenum">
              <a:rPr lang="fr-FR" smtClean="0"/>
              <a:t>‹N°›</a:t>
            </a:fld>
            <a:endParaRPr lang="fr-FR"/>
          </a:p>
        </p:txBody>
      </p:sp>
    </p:spTree>
    <p:extLst>
      <p:ext uri="{BB962C8B-B14F-4D97-AF65-F5344CB8AC3E}">
        <p14:creationId xmlns:p14="http://schemas.microsoft.com/office/powerpoint/2010/main" val="11586522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9C86FAC-6266-46CB-8772-ED49BDB5041C}" type="datetime1">
              <a:rPr lang="fr-FR" noProof="0" smtClean="0"/>
              <a:t>25/09/2023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42EF66A-76DC-46BE-966E-D293CA144AB0}" type="slidenum">
              <a:rPr lang="fr-FR" noProof="0" smtClean="0"/>
              <a:t>‹N°›</a:t>
            </a:fld>
            <a:endParaRPr lang="fr-FR" noProof="0"/>
          </a:p>
        </p:txBody>
      </p:sp>
    </p:spTree>
    <p:extLst>
      <p:ext uri="{BB962C8B-B14F-4D97-AF65-F5344CB8AC3E}">
        <p14:creationId xmlns:p14="http://schemas.microsoft.com/office/powerpoint/2010/main" val="21839709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07C03D-C54D-40F9-AE6B-95171A26107E}"/>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BE4DB319-1DBD-4158-A53E-69B8D62FFAA5}"/>
              </a:ext>
            </a:extLst>
          </p:cNvPr>
          <p:cNvSpPr>
            <a:spLocks noGrp="1"/>
          </p:cNvSpPr>
          <p:nvPr>
            <p:ph type="dt" sz="half" idx="10"/>
          </p:nvPr>
        </p:nvSpPr>
        <p:spPr/>
        <p:txBody>
          <a:bodyPr rtlCol="0"/>
          <a:lstStyle/>
          <a:p>
            <a:pPr rtl="0"/>
            <a:fld id="{0BD0A65D-19EF-4F49-9451-5C259005B205}" type="datetime1">
              <a:rPr lang="fr-FR" noProof="0" smtClean="0"/>
              <a:t>25/09/2023</a:t>
            </a:fld>
            <a:endParaRPr lang="fr-FR" noProof="0"/>
          </a:p>
        </p:txBody>
      </p:sp>
      <p:sp>
        <p:nvSpPr>
          <p:cNvPr id="4" name="Espace réservé du pied de page 3">
            <a:extLst>
              <a:ext uri="{FF2B5EF4-FFF2-40B4-BE49-F238E27FC236}">
                <a16:creationId xmlns:a16="http://schemas.microsoft.com/office/drawing/2014/main" id="{C8DD8B8A-BE34-4A8E-84DB-6FB75CE4C74C}"/>
              </a:ext>
            </a:extLst>
          </p:cNvPr>
          <p:cNvSpPr>
            <a:spLocks noGrp="1"/>
          </p:cNvSpPr>
          <p:nvPr>
            <p:ph type="ftr" sz="quarter" idx="11"/>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12D4E8CF-5B8A-42F4-ADE9-A70238546734}"/>
              </a:ext>
            </a:extLst>
          </p:cNvPr>
          <p:cNvSpPr>
            <a:spLocks noGrp="1"/>
          </p:cNvSpPr>
          <p:nvPr>
            <p:ph type="sldNum" sz="quarter" idx="12"/>
          </p:nvPr>
        </p:nvSpPr>
        <p:spPr/>
        <p:txBody>
          <a:bodyPr rtlCol="0"/>
          <a:lstStyle/>
          <a:p>
            <a:pPr rtl="0"/>
            <a:fld id="{DD35DBF2-A8CF-448E-B167-C826703D0B69}" type="slidenum">
              <a:rPr lang="fr-FR" noProof="0" smtClean="0"/>
              <a:t>‹N°›</a:t>
            </a:fld>
            <a:endParaRPr lang="fr-FR" noProof="0"/>
          </a:p>
        </p:txBody>
      </p:sp>
    </p:spTree>
    <p:extLst>
      <p:ext uri="{BB962C8B-B14F-4D97-AF65-F5344CB8AC3E}">
        <p14:creationId xmlns:p14="http://schemas.microsoft.com/office/powerpoint/2010/main" val="3196948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F27177-FA43-5677-D3AC-6B0B8F6E6C6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1CB80E4-0FE0-67FF-6A0A-0E1414393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47977EA-93DE-F2AE-7F94-11BF4F90F47D}"/>
              </a:ext>
            </a:extLst>
          </p:cNvPr>
          <p:cNvSpPr>
            <a:spLocks noGrp="1"/>
          </p:cNvSpPr>
          <p:nvPr>
            <p:ph type="dt" sz="half" idx="10"/>
          </p:nvPr>
        </p:nvSpPr>
        <p:spPr/>
        <p:txBody>
          <a:bodyPr/>
          <a:lstStyle/>
          <a:p>
            <a:fld id="{1DAB36A2-BBCC-354E-BC2D-9FD43B3244D8}" type="datetimeFigureOut">
              <a:rPr lang="fr-FR" smtClean="0"/>
              <a:t>25/09/2023</a:t>
            </a:fld>
            <a:endParaRPr lang="fr-FR"/>
          </a:p>
        </p:txBody>
      </p:sp>
      <p:sp>
        <p:nvSpPr>
          <p:cNvPr id="5" name="Espace réservé du pied de page 4">
            <a:extLst>
              <a:ext uri="{FF2B5EF4-FFF2-40B4-BE49-F238E27FC236}">
                <a16:creationId xmlns:a16="http://schemas.microsoft.com/office/drawing/2014/main" id="{C2F5D92E-C5D8-A08E-8117-60464A12579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2A8DFF-0277-5F4D-B249-45FA0916E72B}"/>
              </a:ext>
            </a:extLst>
          </p:cNvPr>
          <p:cNvSpPr>
            <a:spLocks noGrp="1"/>
          </p:cNvSpPr>
          <p:nvPr>
            <p:ph type="sldNum" sz="quarter" idx="12"/>
          </p:nvPr>
        </p:nvSpPr>
        <p:spPr/>
        <p:txBody>
          <a:bodyPr/>
          <a:lstStyle/>
          <a:p>
            <a:fld id="{1285D214-53DC-E145-8175-BF13F4391819}" type="slidenum">
              <a:rPr lang="fr-FR" smtClean="0"/>
              <a:t>‹N°›</a:t>
            </a:fld>
            <a:endParaRPr lang="fr-FR"/>
          </a:p>
        </p:txBody>
      </p:sp>
    </p:spTree>
    <p:extLst>
      <p:ext uri="{BB962C8B-B14F-4D97-AF65-F5344CB8AC3E}">
        <p14:creationId xmlns:p14="http://schemas.microsoft.com/office/powerpoint/2010/main" val="124973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22"/>
        <p:cNvGrpSpPr/>
        <p:nvPr/>
      </p:nvGrpSpPr>
      <p:grpSpPr>
        <a:xfrm>
          <a:off x="0" y="0"/>
          <a:ext cx="0" cy="0"/>
          <a:chOff x="0" y="0"/>
          <a:chExt cx="0" cy="0"/>
        </a:xfrm>
      </p:grpSpPr>
      <p:sp>
        <p:nvSpPr>
          <p:cNvPr id="1523" name="Google Shape;1523;p11"/>
          <p:cNvSpPr txBox="1">
            <a:spLocks noGrp="1"/>
          </p:cNvSpPr>
          <p:nvPr>
            <p:ph type="sldNum" idx="12"/>
          </p:nvPr>
        </p:nvSpPr>
        <p:spPr>
          <a:xfrm>
            <a:off x="145433" y="194699"/>
            <a:ext cx="2409600" cy="1670400"/>
          </a:xfrm>
          <a:prstGeom prst="rect">
            <a:avLst/>
          </a:prstGeom>
        </p:spPr>
        <p:txBody>
          <a:bodyPr spcFirstLastPara="1" wrap="square" lIns="91425" tIns="91425" rIns="91425" bIns="91425" anchor="t" anchorCtr="0">
            <a:noAutofit/>
          </a:bodyPr>
          <a:lstStyle>
            <a:lvl1pPr lvl="0" rtl="0">
              <a:buNone/>
              <a:defRPr>
                <a:solidFill>
                  <a:srgbClr val="9FC5E8"/>
                </a:solidFill>
              </a:defRPr>
            </a:lvl1pPr>
            <a:lvl2pPr lvl="1" rtl="0">
              <a:buNone/>
              <a:defRPr>
                <a:solidFill>
                  <a:srgbClr val="9FC5E8"/>
                </a:solidFill>
              </a:defRPr>
            </a:lvl2pPr>
            <a:lvl3pPr lvl="2" rtl="0">
              <a:buNone/>
              <a:defRPr>
                <a:solidFill>
                  <a:srgbClr val="9FC5E8"/>
                </a:solidFill>
              </a:defRPr>
            </a:lvl3pPr>
            <a:lvl4pPr lvl="3" rtl="0">
              <a:buNone/>
              <a:defRPr>
                <a:solidFill>
                  <a:srgbClr val="9FC5E8"/>
                </a:solidFill>
              </a:defRPr>
            </a:lvl4pPr>
            <a:lvl5pPr lvl="4" rtl="0">
              <a:buNone/>
              <a:defRPr>
                <a:solidFill>
                  <a:srgbClr val="9FC5E8"/>
                </a:solidFill>
              </a:defRPr>
            </a:lvl5pPr>
            <a:lvl6pPr lvl="5" rtl="0">
              <a:buNone/>
              <a:defRPr>
                <a:solidFill>
                  <a:srgbClr val="9FC5E8"/>
                </a:solidFill>
              </a:defRPr>
            </a:lvl6pPr>
            <a:lvl7pPr lvl="6" rtl="0">
              <a:buNone/>
              <a:defRPr>
                <a:solidFill>
                  <a:srgbClr val="9FC5E8"/>
                </a:solidFill>
              </a:defRPr>
            </a:lvl7pPr>
            <a:lvl8pPr lvl="7" rtl="0">
              <a:buNone/>
              <a:defRPr>
                <a:solidFill>
                  <a:srgbClr val="9FC5E8"/>
                </a:solidFill>
              </a:defRPr>
            </a:lvl8pPr>
            <a:lvl9pPr lvl="8" rtl="0">
              <a:buNone/>
              <a:defRPr>
                <a:solidFill>
                  <a:srgbClr val="9FC5E8"/>
                </a:solidFill>
              </a:defRPr>
            </a:lvl9pPr>
          </a:lstStyle>
          <a:p>
            <a:pPr algn="l"/>
            <a:fld id="{00000000-1234-1234-1234-123412341234}" type="slidenum">
              <a:rPr lang="fr-FR" smtClean="0"/>
              <a:pPr algn="l"/>
              <a:t>‹N°›</a:t>
            </a:fld>
            <a:endParaRPr lang="fr-FR"/>
          </a:p>
        </p:txBody>
      </p:sp>
    </p:spTree>
    <p:extLst>
      <p:ext uri="{BB962C8B-B14F-4D97-AF65-F5344CB8AC3E}">
        <p14:creationId xmlns:p14="http://schemas.microsoft.com/office/powerpoint/2010/main" val="233016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52033" y="-122518"/>
            <a:ext cx="11687929"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D. Lingrand</a:t>
            </a:r>
            <a:r>
              <a:rPr lang="fr-FR" spc="337"/>
              <a:t> </a:t>
            </a:r>
            <a:r>
              <a:rPr lang="fr-FR" spc="-10"/>
              <a:t>(SI4)</a:t>
            </a:r>
            <a:endParaRPr lang="fr-FR" spc="-10" dirty="0"/>
          </a:p>
        </p:txBody>
      </p:sp>
      <p:sp>
        <p:nvSpPr>
          <p:cNvPr id="5" name="Holder 5"/>
          <p:cNvSpPr>
            <a:spLocks noGrp="1"/>
          </p:cNvSpPr>
          <p:nvPr>
            <p:ph type="dt" sz="half" idx="6"/>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2020 -</a:t>
            </a:r>
            <a:r>
              <a:rPr lang="fr-FR" spc="-119"/>
              <a:t> </a:t>
            </a:r>
            <a:r>
              <a:rPr lang="fr-FR" spc="-10"/>
              <a:t>2021</a:t>
            </a:r>
            <a:endParaRPr lang="fr-FR" spc="-10" dirty="0"/>
          </a:p>
        </p:txBody>
      </p:sp>
      <p:sp>
        <p:nvSpPr>
          <p:cNvPr id="6" name="Holder 6"/>
          <p:cNvSpPr>
            <a:spLocks noGrp="1"/>
          </p:cNvSpPr>
          <p:nvPr>
            <p:ph type="sldNum" sz="quarter" idx="7"/>
          </p:nvPr>
        </p:nvSpPr>
        <p:spPr/>
        <p:txBody>
          <a:bodyPr lIns="0" tIns="0" rIns="0" bIns="0"/>
          <a:lstStyle>
            <a:lvl1pPr>
              <a:defRPr sz="1189" b="0" i="0">
                <a:solidFill>
                  <a:schemeClr val="bg1"/>
                </a:solidFill>
                <a:latin typeface="LM Sans 8"/>
                <a:cs typeface="LM Sans 8"/>
              </a:defRPr>
            </a:lvl1pPr>
          </a:lstStyle>
          <a:p>
            <a:pPr marL="75503">
              <a:lnSpc>
                <a:spcPts val="1338"/>
              </a:lnSpc>
            </a:pPr>
            <a:fld id="{81D60167-4931-47E6-BA6A-407CBD079E47}" type="slidenum">
              <a:rPr lang="fr-FR" spc="-10" smtClean="0"/>
              <a:pPr marL="75503">
                <a:lnSpc>
                  <a:spcPts val="1338"/>
                </a:lnSpc>
              </a:pPr>
              <a:t>‹N°›</a:t>
            </a:fld>
            <a:r>
              <a:rPr lang="fr-FR" spc="-277"/>
              <a:t> </a:t>
            </a:r>
            <a:r>
              <a:rPr lang="fr-FR" spc="-10"/>
              <a:t>/</a:t>
            </a:r>
            <a:r>
              <a:rPr lang="fr-FR" spc="-268"/>
              <a:t> </a:t>
            </a:r>
            <a:r>
              <a:rPr lang="fr-FR" spc="-10"/>
              <a:t>20</a:t>
            </a:r>
            <a:endParaRPr lang="fr-FR" spc="-10" dirty="0"/>
          </a:p>
        </p:txBody>
      </p:sp>
    </p:spTree>
    <p:extLst>
      <p:ext uri="{BB962C8B-B14F-4D97-AF65-F5344CB8AC3E}">
        <p14:creationId xmlns:p14="http://schemas.microsoft.com/office/powerpoint/2010/main" val="2049449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D. Lingrand</a:t>
            </a:r>
            <a:r>
              <a:rPr lang="fr-FR" spc="337"/>
              <a:t> </a:t>
            </a:r>
            <a:r>
              <a:rPr lang="fr-FR" spc="-10"/>
              <a:t>(SI4)</a:t>
            </a:r>
            <a:endParaRPr lang="fr-FR" spc="-10" dirty="0"/>
          </a:p>
        </p:txBody>
      </p:sp>
      <p:sp>
        <p:nvSpPr>
          <p:cNvPr id="3" name="Holder 3"/>
          <p:cNvSpPr>
            <a:spLocks noGrp="1"/>
          </p:cNvSpPr>
          <p:nvPr>
            <p:ph type="dt" sz="half" idx="6"/>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2020 -</a:t>
            </a:r>
            <a:r>
              <a:rPr lang="fr-FR" spc="-119"/>
              <a:t> </a:t>
            </a:r>
            <a:r>
              <a:rPr lang="fr-FR" spc="-10"/>
              <a:t>2021</a:t>
            </a:r>
            <a:endParaRPr lang="fr-FR" spc="-10" dirty="0"/>
          </a:p>
        </p:txBody>
      </p:sp>
      <p:sp>
        <p:nvSpPr>
          <p:cNvPr id="4" name="Holder 4"/>
          <p:cNvSpPr>
            <a:spLocks noGrp="1"/>
          </p:cNvSpPr>
          <p:nvPr>
            <p:ph type="sldNum" sz="quarter" idx="7"/>
          </p:nvPr>
        </p:nvSpPr>
        <p:spPr/>
        <p:txBody>
          <a:bodyPr lIns="0" tIns="0" rIns="0" bIns="0"/>
          <a:lstStyle>
            <a:lvl1pPr>
              <a:defRPr sz="1189" b="0" i="0">
                <a:solidFill>
                  <a:schemeClr val="bg1"/>
                </a:solidFill>
                <a:latin typeface="LM Sans 8"/>
                <a:cs typeface="LM Sans 8"/>
              </a:defRPr>
            </a:lvl1pPr>
          </a:lstStyle>
          <a:p>
            <a:pPr marL="75503">
              <a:lnSpc>
                <a:spcPts val="1338"/>
              </a:lnSpc>
            </a:pPr>
            <a:fld id="{81D60167-4931-47E6-BA6A-407CBD079E47}" type="slidenum">
              <a:rPr lang="fr-FR" spc="-10" smtClean="0"/>
              <a:pPr marL="75503">
                <a:lnSpc>
                  <a:spcPts val="1338"/>
                </a:lnSpc>
              </a:pPr>
              <a:t>‹N°›</a:t>
            </a:fld>
            <a:r>
              <a:rPr lang="fr-FR" spc="-277"/>
              <a:t> </a:t>
            </a:r>
            <a:r>
              <a:rPr lang="fr-FR" spc="-10"/>
              <a:t>/</a:t>
            </a:r>
            <a:r>
              <a:rPr lang="fr-FR" spc="-268"/>
              <a:t> </a:t>
            </a:r>
            <a:r>
              <a:rPr lang="fr-FR" spc="-10"/>
              <a:t>20</a:t>
            </a:r>
            <a:endParaRPr lang="fr-FR" spc="-10" dirty="0"/>
          </a:p>
        </p:txBody>
      </p:sp>
    </p:spTree>
    <p:extLst>
      <p:ext uri="{BB962C8B-B14F-4D97-AF65-F5344CB8AC3E}">
        <p14:creationId xmlns:p14="http://schemas.microsoft.com/office/powerpoint/2010/main" val="180643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74" b="0" i="0">
                <a:solidFill>
                  <a:schemeClr val="bg1"/>
                </a:solidFill>
                <a:latin typeface="LM Sans 12"/>
                <a:cs typeface="LM Sans 12"/>
              </a:defRPr>
            </a:lvl1pPr>
          </a:lstStyle>
          <a:p>
            <a:endParaRPr/>
          </a:p>
        </p:txBody>
      </p:sp>
      <p:sp>
        <p:nvSpPr>
          <p:cNvPr id="3" name="Holder 3"/>
          <p:cNvSpPr>
            <a:spLocks noGrp="1"/>
          </p:cNvSpPr>
          <p:nvPr>
            <p:ph type="body" idx="1"/>
          </p:nvPr>
        </p:nvSpPr>
        <p:spPr/>
        <p:txBody>
          <a:bodyPr lIns="0" tIns="0" rIns="0" bIns="0"/>
          <a:lstStyle>
            <a:lvl1pPr>
              <a:defRPr sz="2180" b="0" i="0">
                <a:solidFill>
                  <a:schemeClr val="tx1"/>
                </a:solidFill>
                <a:latin typeface="LM Sans 10"/>
                <a:cs typeface="LM Sans 10"/>
              </a:defRPr>
            </a:lvl1pPr>
          </a:lstStyle>
          <a:p>
            <a:endParaRPr/>
          </a:p>
        </p:txBody>
      </p:sp>
      <p:sp>
        <p:nvSpPr>
          <p:cNvPr id="4" name="Holder 4"/>
          <p:cNvSpPr>
            <a:spLocks noGrp="1"/>
          </p:cNvSpPr>
          <p:nvPr>
            <p:ph type="ftr" sz="quarter" idx="5"/>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D. Lingrand</a:t>
            </a:r>
            <a:r>
              <a:rPr lang="fr-FR" spc="337"/>
              <a:t> </a:t>
            </a:r>
            <a:r>
              <a:rPr lang="fr-FR" spc="-10"/>
              <a:t>(SI4)</a:t>
            </a:r>
            <a:endParaRPr lang="fr-FR" spc="-10" dirty="0"/>
          </a:p>
        </p:txBody>
      </p:sp>
      <p:sp>
        <p:nvSpPr>
          <p:cNvPr id="5" name="Holder 5"/>
          <p:cNvSpPr>
            <a:spLocks noGrp="1"/>
          </p:cNvSpPr>
          <p:nvPr>
            <p:ph type="dt" sz="half" idx="6"/>
          </p:nvPr>
        </p:nvSpPr>
        <p:spPr/>
        <p:txBody>
          <a:bodyPr lIns="0" tIns="0" rIns="0" bIns="0"/>
          <a:lstStyle>
            <a:lvl1pPr>
              <a:defRPr sz="1189" b="0" i="0">
                <a:solidFill>
                  <a:schemeClr val="bg1"/>
                </a:solidFill>
                <a:latin typeface="LM Sans 8"/>
                <a:cs typeface="LM Sans 8"/>
              </a:defRPr>
            </a:lvl1pPr>
          </a:lstStyle>
          <a:p>
            <a:pPr marL="25168">
              <a:lnSpc>
                <a:spcPts val="1338"/>
              </a:lnSpc>
            </a:pPr>
            <a:r>
              <a:rPr lang="fr-FR" spc="-10"/>
              <a:t>2020 -</a:t>
            </a:r>
            <a:r>
              <a:rPr lang="fr-FR" spc="-119"/>
              <a:t> </a:t>
            </a:r>
            <a:r>
              <a:rPr lang="fr-FR" spc="-10"/>
              <a:t>2021</a:t>
            </a:r>
            <a:endParaRPr lang="fr-FR" spc="-10" dirty="0"/>
          </a:p>
        </p:txBody>
      </p:sp>
      <p:sp>
        <p:nvSpPr>
          <p:cNvPr id="6" name="Holder 6"/>
          <p:cNvSpPr>
            <a:spLocks noGrp="1"/>
          </p:cNvSpPr>
          <p:nvPr>
            <p:ph type="sldNum" sz="quarter" idx="7"/>
          </p:nvPr>
        </p:nvSpPr>
        <p:spPr/>
        <p:txBody>
          <a:bodyPr lIns="0" tIns="0" rIns="0" bIns="0"/>
          <a:lstStyle>
            <a:lvl1pPr>
              <a:defRPr sz="1189" b="0" i="0">
                <a:solidFill>
                  <a:schemeClr val="bg1"/>
                </a:solidFill>
                <a:latin typeface="LM Sans 8"/>
                <a:cs typeface="LM Sans 8"/>
              </a:defRPr>
            </a:lvl1pPr>
          </a:lstStyle>
          <a:p>
            <a:pPr marL="75503">
              <a:lnSpc>
                <a:spcPts val="1338"/>
              </a:lnSpc>
            </a:pPr>
            <a:fld id="{81D60167-4931-47E6-BA6A-407CBD079E47}" type="slidenum">
              <a:rPr lang="fr-FR" spc="-10" smtClean="0"/>
              <a:pPr marL="75503">
                <a:lnSpc>
                  <a:spcPts val="1338"/>
                </a:lnSpc>
              </a:pPr>
              <a:t>‹N°›</a:t>
            </a:fld>
            <a:r>
              <a:rPr lang="fr-FR" spc="-277"/>
              <a:t> </a:t>
            </a:r>
            <a:r>
              <a:rPr lang="fr-FR" spc="-10"/>
              <a:t>/</a:t>
            </a:r>
            <a:r>
              <a:rPr lang="fr-FR" spc="-268"/>
              <a:t> </a:t>
            </a:r>
            <a:r>
              <a:rPr lang="fr-FR" spc="-10"/>
              <a:t>20</a:t>
            </a:r>
            <a:endParaRPr lang="fr-FR" spc="-10" dirty="0"/>
          </a:p>
        </p:txBody>
      </p:sp>
    </p:spTree>
    <p:extLst>
      <p:ext uri="{BB962C8B-B14F-4D97-AF65-F5344CB8AC3E}">
        <p14:creationId xmlns:p14="http://schemas.microsoft.com/office/powerpoint/2010/main" val="18250606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DF92E8F-54AB-46D3-88CF-E717BC21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E130E8A0-AA93-4D38-81C5-EC63E1EC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4C4FE646-8520-427D-ACD3-69976EEBF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8CB78CC-EF35-4F00-A90D-8580C13C6CC7}" type="datetime1">
              <a:rPr lang="fr-FR" noProof="0" smtClean="0"/>
              <a:t>25/09/2023</a:t>
            </a:fld>
            <a:endParaRPr lang="fr-FR" noProof="0"/>
          </a:p>
        </p:txBody>
      </p:sp>
      <p:sp>
        <p:nvSpPr>
          <p:cNvPr id="5" name="Espace réservé du pied de page 4">
            <a:extLst>
              <a:ext uri="{FF2B5EF4-FFF2-40B4-BE49-F238E27FC236}">
                <a16:creationId xmlns:a16="http://schemas.microsoft.com/office/drawing/2014/main" id="{2705FDAB-3FCC-421B-B8DF-073DEE2E2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a:extLst>
              <a:ext uri="{FF2B5EF4-FFF2-40B4-BE49-F238E27FC236}">
                <a16:creationId xmlns:a16="http://schemas.microsoft.com/office/drawing/2014/main" id="{CD8FBED1-D092-4841-B651-580D34D551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DD35DBF2-A8CF-448E-B167-C826703D0B69}" type="slidenum">
              <a:rPr lang="fr-FR" noProof="0" smtClean="0"/>
              <a:t>‹N°›</a:t>
            </a:fld>
            <a:endParaRPr lang="fr-FR" noProof="0"/>
          </a:p>
        </p:txBody>
      </p:sp>
    </p:spTree>
    <p:extLst>
      <p:ext uri="{BB962C8B-B14F-4D97-AF65-F5344CB8AC3E}">
        <p14:creationId xmlns:p14="http://schemas.microsoft.com/office/powerpoint/2010/main" val="398311219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2.jpg"/><Relationship Id="rId16" Type="http://schemas.openxmlformats.org/officeDocument/2006/relationships/image" Target="../media/image36.jpg"/><Relationship Id="rId1" Type="http://schemas.openxmlformats.org/officeDocument/2006/relationships/slideLayout" Target="../slideLayouts/slideLayout5.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18" Type="http://schemas.openxmlformats.org/officeDocument/2006/relationships/image" Target="../media/image38.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jpg"/><Relationship Id="rId17" Type="http://schemas.openxmlformats.org/officeDocument/2006/relationships/image" Target="../media/image37.jpg"/><Relationship Id="rId2" Type="http://schemas.openxmlformats.org/officeDocument/2006/relationships/image" Target="../media/image22.jpg"/><Relationship Id="rId16" Type="http://schemas.openxmlformats.org/officeDocument/2006/relationships/image" Target="../media/image36.jpg"/><Relationship Id="rId1" Type="http://schemas.openxmlformats.org/officeDocument/2006/relationships/slideLayout" Target="../slideLayouts/slideLayout4.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5" Type="http://schemas.openxmlformats.org/officeDocument/2006/relationships/image" Target="../media/image35.jpg"/><Relationship Id="rId10" Type="http://schemas.openxmlformats.org/officeDocument/2006/relationships/image" Target="../media/image30.jpg"/><Relationship Id="rId19" Type="http://schemas.openxmlformats.org/officeDocument/2006/relationships/image" Target="../media/image39.jpg"/><Relationship Id="rId4" Type="http://schemas.openxmlformats.org/officeDocument/2006/relationships/image" Target="../media/image24.jpg"/><Relationship Id="rId9" Type="http://schemas.openxmlformats.org/officeDocument/2006/relationships/image" Target="../media/image29.jpg"/><Relationship Id="rId14"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zestedesavoir.com/tutoriels/1760/un-peu-de-machine-learning-avec-les-svm/#1-probleme-de-classification-svm-vous-pouvez-repeter-la-question" TargetMode="Externa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92E7362D-90C7-0DE4-30E6-ACE101601509}"/>
              </a:ext>
            </a:extLst>
          </p:cNvPr>
          <p:cNvSpPr>
            <a:spLocks noGrp="1"/>
          </p:cNvSpPr>
          <p:nvPr>
            <p:ph type="ctrTitle"/>
          </p:nvPr>
        </p:nvSpPr>
        <p:spPr>
          <a:xfrm>
            <a:off x="6590662" y="4267832"/>
            <a:ext cx="4805996" cy="1297115"/>
          </a:xfrm>
        </p:spPr>
        <p:txBody>
          <a:bodyPr anchor="t">
            <a:normAutofit/>
          </a:bodyPr>
          <a:lstStyle/>
          <a:p>
            <a:pPr algn="l"/>
            <a:r>
              <a:rPr lang="fr-FR" sz="4000" b="1" dirty="0">
                <a:solidFill>
                  <a:schemeClr val="tx2"/>
                </a:solidFill>
              </a:rPr>
              <a:t>Projet : Data Science</a:t>
            </a:r>
          </a:p>
        </p:txBody>
      </p:sp>
      <p:pic>
        <p:nvPicPr>
          <p:cNvPr id="1026" name="Picture 2" descr="Université Paris 8 | Vincennes - Saint-Denis">
            <a:extLst>
              <a:ext uri="{FF2B5EF4-FFF2-40B4-BE49-F238E27FC236}">
                <a16:creationId xmlns:a16="http://schemas.microsoft.com/office/drawing/2014/main" id="{190D4524-EAEC-08D4-0DCD-C812B8EA37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0470" y="2844207"/>
            <a:ext cx="4141760" cy="2083986"/>
          </a:xfrm>
          <a:custGeom>
            <a:avLst/>
            <a:gdLst/>
            <a:ahLst/>
            <a:cxnLst/>
            <a:rect l="l" t="t" r="r" b="b"/>
            <a:pathLst>
              <a:path w="4141760" h="4377846">
                <a:moveTo>
                  <a:pt x="0" y="0"/>
                </a:moveTo>
                <a:lnTo>
                  <a:pt x="4141760" y="0"/>
                </a:lnTo>
                <a:lnTo>
                  <a:pt x="4141760" y="4377846"/>
                </a:lnTo>
                <a:lnTo>
                  <a:pt x="0" y="4377846"/>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2083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6B2D6B9-653F-A66A-AC4F-52C4E8265B8C}"/>
              </a:ext>
            </a:extLst>
          </p:cNvPr>
          <p:cNvSpPr>
            <a:spLocks noGrp="1"/>
          </p:cNvSpPr>
          <p:nvPr>
            <p:ph type="title"/>
          </p:nvPr>
        </p:nvSpPr>
        <p:spPr>
          <a:xfrm>
            <a:off x="686834" y="1153572"/>
            <a:ext cx="3200400" cy="4461163"/>
          </a:xfrm>
        </p:spPr>
        <p:txBody>
          <a:bodyPr>
            <a:normAutofit/>
          </a:bodyPr>
          <a:lstStyle/>
          <a:p>
            <a:r>
              <a:rPr lang="fr-FR" b="1" dirty="0">
                <a:solidFill>
                  <a:srgbClr val="FFFFFF"/>
                </a:solidFill>
                <a:latin typeface="Verdana" panose="020B0604030504040204" pitchFamily="34" charset="0"/>
              </a:rPr>
              <a:t>Principales </a:t>
            </a:r>
            <a:r>
              <a:rPr lang="fr-FR" b="1" dirty="0" err="1">
                <a:solidFill>
                  <a:srgbClr val="FFFFFF"/>
                </a:solidFill>
                <a:latin typeface="Verdana" panose="020B0604030504040204" pitchFamily="34" charset="0"/>
              </a:rPr>
              <a:t>caractéristiques</a:t>
            </a:r>
            <a:r>
              <a:rPr lang="fr-FR" b="1" dirty="0">
                <a:solidFill>
                  <a:srgbClr val="FFFFFF"/>
                </a:solidFill>
                <a:latin typeface="Verdana" panose="020B0604030504040204" pitchFamily="34" charset="0"/>
              </a:rPr>
              <a:t> de l’I.A </a:t>
            </a:r>
            <a:br>
              <a:rPr lang="fr-FR" dirty="0">
                <a:solidFill>
                  <a:srgbClr val="FFFFFF"/>
                </a:solidFill>
              </a:rPr>
            </a:br>
            <a:endParaRPr lang="fr-FR" dirty="0">
              <a:solidFill>
                <a:srgbClr val="FFFFFF"/>
              </a:solidFill>
            </a:endParaRPr>
          </a:p>
        </p:txBody>
      </p:sp>
      <p:sp>
        <p:nvSpPr>
          <p:cNvPr id="29"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texte 2">
            <a:extLst>
              <a:ext uri="{FF2B5EF4-FFF2-40B4-BE49-F238E27FC236}">
                <a16:creationId xmlns:a16="http://schemas.microsoft.com/office/drawing/2014/main" id="{4C699039-F660-9483-6B3A-2573225D680D}"/>
              </a:ext>
            </a:extLst>
          </p:cNvPr>
          <p:cNvSpPr>
            <a:spLocks noGrp="1"/>
          </p:cNvSpPr>
          <p:nvPr>
            <p:ph type="body" idx="1"/>
          </p:nvPr>
        </p:nvSpPr>
        <p:spPr>
          <a:xfrm>
            <a:off x="4447308" y="591344"/>
            <a:ext cx="6906491" cy="5585619"/>
          </a:xfrm>
        </p:spPr>
        <p:txBody>
          <a:bodyPr anchor="ctr">
            <a:normAutofit/>
          </a:bodyPr>
          <a:lstStyle/>
          <a:p>
            <a:r>
              <a:rPr lang="fr-FR" sz="1500" dirty="0">
                <a:effectLst/>
                <a:latin typeface="Verdana" panose="020B0604030504040204" pitchFamily="34" charset="0"/>
              </a:rPr>
              <a:t>Manipulation d’</a:t>
            </a:r>
            <a:r>
              <a:rPr lang="fr-FR" sz="1500" b="1" dirty="0">
                <a:effectLst/>
                <a:latin typeface="Verdana" panose="020B0604030504040204" pitchFamily="34" charset="0"/>
              </a:rPr>
              <a:t>informations symboliques </a:t>
            </a:r>
            <a:r>
              <a:rPr lang="fr-FR" sz="1500" dirty="0">
                <a:effectLst/>
                <a:latin typeface="Verdana" panose="020B0604030504040204" pitchFamily="34" charset="0"/>
              </a:rPr>
              <a:t>(concepts, </a:t>
            </a:r>
            <a:r>
              <a:rPr lang="fr-FR" sz="1500" dirty="0" err="1">
                <a:effectLst/>
                <a:latin typeface="Verdana" panose="020B0604030504040204" pitchFamily="34" charset="0"/>
              </a:rPr>
              <a:t>règles</a:t>
            </a:r>
            <a:r>
              <a:rPr lang="fr-FR" sz="1500" dirty="0">
                <a:effectLst/>
                <a:latin typeface="Verdana" panose="020B0604030504040204" pitchFamily="34" charset="0"/>
              </a:rPr>
              <a:t>, objets) identiques à ceux habituellement pris en compte par un être humain lorsqu’il raisonne. </a:t>
            </a:r>
          </a:p>
          <a:p>
            <a:pPr marL="0" indent="0">
              <a:buNone/>
            </a:pPr>
            <a:endParaRPr lang="fr-FR" sz="1500" dirty="0"/>
          </a:p>
          <a:p>
            <a:r>
              <a:rPr lang="fr-FR" sz="1500" dirty="0" err="1">
                <a:effectLst/>
                <a:latin typeface="Verdana" panose="020B0604030504040204" pitchFamily="34" charset="0"/>
              </a:rPr>
              <a:t>Basée</a:t>
            </a:r>
            <a:r>
              <a:rPr lang="fr-FR" sz="1500" dirty="0">
                <a:effectLst/>
                <a:latin typeface="Verdana" panose="020B0604030504040204" pitchFamily="34" charset="0"/>
              </a:rPr>
              <a:t> sur des </a:t>
            </a:r>
            <a:r>
              <a:rPr lang="fr-FR" sz="1500" b="1" dirty="0" err="1">
                <a:effectLst/>
                <a:latin typeface="Verdana" panose="020B0604030504040204" pitchFamily="34" charset="0"/>
              </a:rPr>
              <a:t>méthodes</a:t>
            </a:r>
            <a:r>
              <a:rPr lang="fr-FR" sz="1500" b="1" dirty="0">
                <a:effectLst/>
                <a:latin typeface="Verdana" panose="020B0604030504040204" pitchFamily="34" charset="0"/>
              </a:rPr>
              <a:t> heuristiques </a:t>
            </a:r>
            <a:r>
              <a:rPr lang="fr-FR" sz="1500" dirty="0">
                <a:effectLst/>
                <a:latin typeface="Verdana" panose="020B0604030504040204" pitchFamily="34" charset="0"/>
              </a:rPr>
              <a:t>qui:</a:t>
            </a:r>
          </a:p>
          <a:p>
            <a:pPr lvl="1"/>
            <a:r>
              <a:rPr lang="fr-FR" sz="1500" dirty="0">
                <a:effectLst/>
                <a:latin typeface="Verdana" panose="020B0604030504040204" pitchFamily="34" charset="0"/>
              </a:rPr>
              <a:t>Guident la </a:t>
            </a:r>
            <a:r>
              <a:rPr lang="fr-FR" sz="1500" dirty="0" err="1">
                <a:effectLst/>
                <a:latin typeface="Verdana" panose="020B0604030504040204" pitchFamily="34" charset="0"/>
              </a:rPr>
              <a:t>résolution</a:t>
            </a:r>
            <a:r>
              <a:rPr lang="fr-FR" sz="1500" dirty="0">
                <a:effectLst/>
                <a:latin typeface="Verdana" panose="020B0604030504040204" pitchFamily="34" charset="0"/>
              </a:rPr>
              <a:t> vers les solutions les </a:t>
            </a:r>
            <a:r>
              <a:rPr lang="fr-FR" sz="1500" dirty="0">
                <a:latin typeface="Verdana" panose="020B0604030504040204" pitchFamily="34" charset="0"/>
              </a:rPr>
              <a:t>plus vraisemblables. </a:t>
            </a:r>
            <a:endParaRPr lang="fr-FR" sz="1500" dirty="0"/>
          </a:p>
          <a:p>
            <a:pPr lvl="1"/>
            <a:r>
              <a:rPr lang="fr-FR" sz="1500" dirty="0" err="1">
                <a:effectLst/>
                <a:latin typeface="Verdana" panose="020B0604030504040204" pitchFamily="34" charset="0"/>
              </a:rPr>
              <a:t>économisent</a:t>
            </a:r>
            <a:r>
              <a:rPr lang="fr-FR" sz="1500" dirty="0">
                <a:effectLst/>
                <a:latin typeface="Verdana" panose="020B0604030504040204" pitchFamily="34" charset="0"/>
              </a:rPr>
              <a:t> le temps de calcul car </a:t>
            </a:r>
            <a:r>
              <a:rPr lang="fr-FR" sz="1500" dirty="0" err="1">
                <a:effectLst/>
                <a:latin typeface="Verdana" panose="020B0604030504040204" pitchFamily="34" charset="0"/>
              </a:rPr>
              <a:t>élaguent</a:t>
            </a:r>
            <a:r>
              <a:rPr lang="fr-FR" sz="1500" dirty="0">
                <a:effectLst/>
                <a:latin typeface="Verdana" panose="020B0604030504040204" pitchFamily="34" charset="0"/>
              </a:rPr>
              <a:t> l’ensemble des chemins de </a:t>
            </a:r>
            <a:r>
              <a:rPr lang="fr-FR" sz="1500" dirty="0" err="1">
                <a:effectLst/>
                <a:latin typeface="Verdana" panose="020B0604030504040204" pitchFamily="34" charset="0"/>
              </a:rPr>
              <a:t>résolution</a:t>
            </a:r>
            <a:r>
              <a:rPr lang="fr-FR" sz="1500" dirty="0">
                <a:effectLst/>
                <a:latin typeface="Verdana" panose="020B0604030504040204" pitchFamily="34" charset="0"/>
              </a:rPr>
              <a:t> possibles. </a:t>
            </a:r>
            <a:endParaRPr lang="fr-FR" sz="1500" dirty="0"/>
          </a:p>
          <a:p>
            <a:pPr lvl="1"/>
            <a:r>
              <a:rPr lang="fr-FR" sz="1500" dirty="0">
                <a:effectLst/>
                <a:latin typeface="Verdana" panose="020B0604030504040204" pitchFamily="34" charset="0"/>
              </a:rPr>
              <a:t>peuvent </a:t>
            </a:r>
            <a:r>
              <a:rPr lang="fr-FR" sz="1500" dirty="0" err="1">
                <a:effectLst/>
                <a:latin typeface="Verdana" panose="020B0604030504040204" pitchFamily="34" charset="0"/>
              </a:rPr>
              <a:t>être</a:t>
            </a:r>
            <a:r>
              <a:rPr lang="fr-FR" sz="1500" dirty="0">
                <a:effectLst/>
                <a:latin typeface="Verdana" panose="020B0604030504040204" pitchFamily="34" charset="0"/>
              </a:rPr>
              <a:t> remises en cause.</a:t>
            </a:r>
            <a:endParaRPr lang="fr-FR" sz="1500" dirty="0">
              <a:latin typeface="Verdana" panose="020B0604030504040204" pitchFamily="34" charset="0"/>
            </a:endParaRPr>
          </a:p>
          <a:p>
            <a:pPr lvl="1"/>
            <a:endParaRPr lang="fr-FR" sz="1500" dirty="0">
              <a:effectLst/>
              <a:latin typeface="Verdana" panose="020B0604030504040204" pitchFamily="34" charset="0"/>
            </a:endParaRPr>
          </a:p>
          <a:p>
            <a:pPr marL="457200" lvl="1" indent="0">
              <a:buNone/>
            </a:pPr>
            <a:r>
              <a:rPr lang="fr-FR" sz="1500" dirty="0">
                <a:latin typeface="Verdana" panose="020B0604030504040204" pitchFamily="34" charset="0"/>
              </a:rPr>
              <a:t>Qui </a:t>
            </a:r>
            <a:r>
              <a:rPr lang="fr-FR" sz="1500" dirty="0">
                <a:effectLst/>
                <a:latin typeface="Verdana" panose="020B0604030504040204" pitchFamily="34" charset="0"/>
              </a:rPr>
              <a:t>permet d’envisager des problèmes complexes </a:t>
            </a:r>
          </a:p>
          <a:p>
            <a:pPr marL="457200" lvl="1" indent="0">
              <a:buNone/>
            </a:pPr>
            <a:endParaRPr lang="fr-FR" sz="1500" dirty="0"/>
          </a:p>
          <a:p>
            <a:r>
              <a:rPr lang="fr-FR" sz="1500" dirty="0" err="1">
                <a:latin typeface="Verdana" panose="020B0604030504040204" pitchFamily="34" charset="0"/>
              </a:rPr>
              <a:t>Basée</a:t>
            </a:r>
            <a:r>
              <a:rPr lang="fr-FR" sz="1500" dirty="0">
                <a:latin typeface="Verdana" panose="020B0604030504040204" pitchFamily="34" charset="0"/>
              </a:rPr>
              <a:t> sur une grande </a:t>
            </a:r>
            <a:r>
              <a:rPr lang="fr-FR" sz="1500" dirty="0" err="1">
                <a:latin typeface="Verdana" panose="020B0604030504040204" pitchFamily="34" charset="0"/>
              </a:rPr>
              <a:t>quantite</a:t>
            </a:r>
            <a:r>
              <a:rPr lang="fr-FR" sz="1500" dirty="0">
                <a:latin typeface="Verdana" panose="020B0604030504040204" pitchFamily="34" charset="0"/>
              </a:rPr>
              <a:t>́ de connaissances. </a:t>
            </a:r>
          </a:p>
          <a:p>
            <a:endParaRPr lang="fr-FR" sz="1500" dirty="0"/>
          </a:p>
          <a:p>
            <a:pPr marL="0" indent="0">
              <a:buNone/>
            </a:pPr>
            <a:endParaRPr lang="fr-FR" sz="1500" dirty="0">
              <a:latin typeface="Verdana" panose="020B0604030504040204" pitchFamily="34" charset="0"/>
              <a:ea typeface="+mj-ea"/>
            </a:endParaRPr>
          </a:p>
        </p:txBody>
      </p:sp>
    </p:spTree>
    <p:extLst>
      <p:ext uri="{BB962C8B-B14F-4D97-AF65-F5344CB8AC3E}">
        <p14:creationId xmlns:p14="http://schemas.microsoft.com/office/powerpoint/2010/main" val="51133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5AC3A5F-24BD-304D-44B8-9DF0C029DF70}"/>
              </a:ext>
            </a:extLst>
          </p:cNvPr>
          <p:cNvSpPr>
            <a:spLocks noGrp="1"/>
          </p:cNvSpPr>
          <p:nvPr>
            <p:ph type="title"/>
          </p:nvPr>
        </p:nvSpPr>
        <p:spPr>
          <a:xfrm>
            <a:off x="6053668" y="803325"/>
            <a:ext cx="5314536" cy="1325563"/>
          </a:xfrm>
        </p:spPr>
        <p:txBody>
          <a:bodyPr>
            <a:normAutofit/>
          </a:bodyPr>
          <a:lstStyle/>
          <a:p>
            <a:r>
              <a:rPr lang="fr-FR" b="1" cap="all" dirty="0">
                <a:solidFill>
                  <a:srgbClr val="C79A52"/>
                </a:solidFill>
                <a:latin typeface="open sans" panose="020B0606030504020204" pitchFamily="34" charset="0"/>
              </a:rPr>
              <a:t>Branches de l’I.A :</a:t>
            </a:r>
            <a:br>
              <a:rPr lang="fr-FR" b="1" cap="all" dirty="0">
                <a:solidFill>
                  <a:srgbClr val="C79A52"/>
                </a:solidFill>
                <a:latin typeface="open sans" panose="020B0606030504020204" pitchFamily="34" charset="0"/>
              </a:rPr>
            </a:br>
            <a:endParaRPr lang="fr-FR" b="1" cap="all" dirty="0">
              <a:solidFill>
                <a:srgbClr val="C79A52"/>
              </a:solidFill>
              <a:latin typeface="open sans" panose="020B0606030504020204" pitchFamily="34" charset="0"/>
            </a:endParaRPr>
          </a:p>
        </p:txBody>
      </p:sp>
      <p:sp>
        <p:nvSpPr>
          <p:cNvPr id="12" name="Freeform: Shape 11">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Head with Gears">
            <a:extLst>
              <a:ext uri="{FF2B5EF4-FFF2-40B4-BE49-F238E27FC236}">
                <a16:creationId xmlns:a16="http://schemas.microsoft.com/office/drawing/2014/main" id="{2DA16A3C-08C7-61E3-7B4D-9574104DD0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5" name="Espace réservé du texte 4">
            <a:extLst>
              <a:ext uri="{FF2B5EF4-FFF2-40B4-BE49-F238E27FC236}">
                <a16:creationId xmlns:a16="http://schemas.microsoft.com/office/drawing/2014/main" id="{B4445F1A-8470-38A0-3995-22EA346A96B8}"/>
              </a:ext>
            </a:extLst>
          </p:cNvPr>
          <p:cNvSpPr>
            <a:spLocks noGrp="1"/>
          </p:cNvSpPr>
          <p:nvPr>
            <p:ph type="body" idx="1"/>
          </p:nvPr>
        </p:nvSpPr>
        <p:spPr>
          <a:xfrm>
            <a:off x="6053667" y="2279018"/>
            <a:ext cx="5314543" cy="3375920"/>
          </a:xfrm>
        </p:spPr>
        <p:txBody>
          <a:bodyPr anchor="t">
            <a:normAutofit/>
          </a:bodyPr>
          <a:lstStyle/>
          <a:p>
            <a:r>
              <a:rPr lang="fr-FR" sz="1700" b="1" dirty="0">
                <a:effectLst/>
                <a:latin typeface="Verdana" panose="020B0604030504040204" pitchFamily="34" charset="0"/>
              </a:rPr>
              <a:t>IA logique</a:t>
            </a:r>
          </a:p>
          <a:p>
            <a:pPr marL="0" indent="0">
              <a:buNone/>
            </a:pPr>
            <a:endParaRPr lang="fr-FR" sz="1700" b="1" dirty="0">
              <a:effectLst/>
              <a:latin typeface="Verdana" panose="020B0604030504040204" pitchFamily="34" charset="0"/>
            </a:endParaRPr>
          </a:p>
          <a:p>
            <a:r>
              <a:rPr lang="fr-FR" sz="1700" b="1" dirty="0">
                <a:effectLst/>
                <a:latin typeface="Verdana" panose="020B0604030504040204" pitchFamily="34" charset="0"/>
              </a:rPr>
              <a:t>Recherche</a:t>
            </a:r>
            <a:br>
              <a:rPr lang="fr-FR" sz="1700" b="1" dirty="0">
                <a:effectLst/>
                <a:latin typeface="Verdana" panose="020B0604030504040204" pitchFamily="34" charset="0"/>
              </a:rPr>
            </a:br>
            <a:endParaRPr lang="fr-FR" sz="1700" b="1" dirty="0">
              <a:effectLst/>
              <a:latin typeface="Verdana" panose="020B0604030504040204" pitchFamily="34" charset="0"/>
            </a:endParaRPr>
          </a:p>
          <a:p>
            <a:r>
              <a:rPr lang="fr-FR" sz="1700" b="1" dirty="0" err="1">
                <a:effectLst/>
                <a:latin typeface="Verdana" panose="020B0604030504040204" pitchFamily="34" charset="0"/>
              </a:rPr>
              <a:t>Représentation</a:t>
            </a:r>
            <a:br>
              <a:rPr lang="fr-FR" sz="1700" b="1" dirty="0">
                <a:effectLst/>
                <a:latin typeface="Verdana" panose="020B0604030504040204" pitchFamily="34" charset="0"/>
              </a:rPr>
            </a:br>
            <a:endParaRPr lang="fr-FR" sz="1700" b="1" dirty="0">
              <a:effectLst/>
              <a:latin typeface="Verdana" panose="020B0604030504040204" pitchFamily="34" charset="0"/>
            </a:endParaRPr>
          </a:p>
          <a:p>
            <a:r>
              <a:rPr lang="fr-FR" sz="1700" b="1" dirty="0">
                <a:effectLst/>
                <a:latin typeface="Verdana" panose="020B0604030504040204" pitchFamily="34" charset="0"/>
              </a:rPr>
              <a:t>Reconnaissance de formes </a:t>
            </a:r>
            <a:r>
              <a:rPr lang="fr-FR" sz="1700" b="1" dirty="0" err="1">
                <a:effectLst/>
                <a:latin typeface="Verdana" panose="020B0604030504040204" pitchFamily="34" charset="0"/>
              </a:rPr>
              <a:t>Épistémologie</a:t>
            </a:r>
            <a:br>
              <a:rPr lang="fr-FR" sz="1700" b="1" dirty="0">
                <a:effectLst/>
                <a:latin typeface="Verdana" panose="020B0604030504040204" pitchFamily="34" charset="0"/>
              </a:rPr>
            </a:br>
            <a:endParaRPr lang="fr-FR" sz="1700" b="1" dirty="0">
              <a:effectLst/>
              <a:latin typeface="Verdana" panose="020B0604030504040204" pitchFamily="34" charset="0"/>
            </a:endParaRPr>
          </a:p>
          <a:p>
            <a:r>
              <a:rPr lang="fr-FR" sz="1700" b="1" dirty="0">
                <a:effectLst/>
                <a:latin typeface="Verdana" panose="020B0604030504040204" pitchFamily="34" charset="0"/>
              </a:rPr>
              <a:t>Heuristique</a:t>
            </a:r>
            <a:br>
              <a:rPr lang="fr-FR" sz="1700" b="1" dirty="0">
                <a:effectLst/>
                <a:latin typeface="Verdana" panose="020B0604030504040204" pitchFamily="34" charset="0"/>
              </a:rPr>
            </a:br>
            <a:endParaRPr lang="fr-FR" sz="1700" b="1" dirty="0">
              <a:effectLst/>
              <a:latin typeface="Verdana" panose="020B0604030504040204" pitchFamily="34" charset="0"/>
            </a:endParaRPr>
          </a:p>
          <a:p>
            <a:r>
              <a:rPr lang="fr-FR" sz="1700" b="1" dirty="0">
                <a:effectLst/>
                <a:latin typeface="Verdana" panose="020B0604030504040204" pitchFamily="34" charset="0"/>
              </a:rPr>
              <a:t>Planification </a:t>
            </a:r>
            <a:endParaRPr lang="fr-FR" sz="1700" dirty="0">
              <a:effectLst/>
              <a:latin typeface="Wingdings" pitchFamily="2" charset="2"/>
            </a:endParaRPr>
          </a:p>
          <a:p>
            <a:endParaRPr lang="fr-FR" sz="1700" dirty="0"/>
          </a:p>
        </p:txBody>
      </p:sp>
    </p:spTree>
    <p:extLst>
      <p:ext uri="{BB962C8B-B14F-4D97-AF65-F5344CB8AC3E}">
        <p14:creationId xmlns:p14="http://schemas.microsoft.com/office/powerpoint/2010/main" val="4215920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EACB14-46CF-874D-93B2-5CA69F4CA741}"/>
              </a:ext>
            </a:extLst>
          </p:cNvPr>
          <p:cNvPicPr>
            <a:picLocks noChangeAspect="1"/>
          </p:cNvPicPr>
          <p:nvPr/>
        </p:nvPicPr>
        <p:blipFill rotWithShape="1">
          <a:blip r:embed="rId2">
            <a:duotone>
              <a:prstClr val="black"/>
              <a:schemeClr val="tx2">
                <a:tint val="45000"/>
                <a:satMod val="400000"/>
              </a:schemeClr>
            </a:duotone>
          </a:blip>
          <a:srcRect t="6395" b="6396"/>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re 1">
            <a:extLst>
              <a:ext uri="{FF2B5EF4-FFF2-40B4-BE49-F238E27FC236}">
                <a16:creationId xmlns:a16="http://schemas.microsoft.com/office/drawing/2014/main" id="{754AD2FB-19FF-4C77-D907-52AD08458041}"/>
              </a:ext>
            </a:extLst>
          </p:cNvPr>
          <p:cNvSpPr>
            <a:spLocks noGrp="1"/>
          </p:cNvSpPr>
          <p:nvPr>
            <p:ph type="title"/>
          </p:nvPr>
        </p:nvSpPr>
        <p:spPr>
          <a:xfrm>
            <a:off x="4050889" y="365758"/>
            <a:ext cx="6784259" cy="1828800"/>
          </a:xfrm>
        </p:spPr>
        <p:txBody>
          <a:bodyPr>
            <a:normAutofit/>
          </a:bodyPr>
          <a:lstStyle/>
          <a:p>
            <a:r>
              <a:rPr lang="fr-FR" cap="all" dirty="0">
                <a:solidFill>
                  <a:srgbClr val="C79A52"/>
                </a:solidFill>
                <a:latin typeface="open sans" panose="020B0606030504020204" pitchFamily="34" charset="0"/>
              </a:rPr>
              <a:t>Domaines d’application de l’I.A </a:t>
            </a:r>
            <a:br>
              <a:rPr lang="fr-FR" sz="4400" dirty="0">
                <a:solidFill>
                  <a:schemeClr val="tx1">
                    <a:lumMod val="85000"/>
                    <a:lumOff val="15000"/>
                  </a:schemeClr>
                </a:solidFill>
              </a:rPr>
            </a:br>
            <a:endParaRPr lang="fr-FR" sz="4400" dirty="0">
              <a:solidFill>
                <a:schemeClr val="tx1">
                  <a:lumMod val="85000"/>
                  <a:lumOff val="15000"/>
                </a:schemeClr>
              </a:solidFill>
            </a:endParaRPr>
          </a:p>
        </p:txBody>
      </p:sp>
      <p:sp>
        <p:nvSpPr>
          <p:cNvPr id="21" name="Rectangle 2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ce réservé du texte 2">
            <a:extLst>
              <a:ext uri="{FF2B5EF4-FFF2-40B4-BE49-F238E27FC236}">
                <a16:creationId xmlns:a16="http://schemas.microsoft.com/office/drawing/2014/main" id="{DF7BFE5B-4BEC-DADD-ACE6-CA938E4C9E5E}"/>
              </a:ext>
            </a:extLst>
          </p:cNvPr>
          <p:cNvGraphicFramePr/>
          <p:nvPr>
            <p:extLst>
              <p:ext uri="{D42A27DB-BD31-4B8C-83A1-F6EECF244321}">
                <p14:modId xmlns:p14="http://schemas.microsoft.com/office/powerpoint/2010/main" val="1122723544"/>
              </p:ext>
            </p:extLst>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85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9F5002-64AD-2129-6F1E-99F2352BBE59}"/>
              </a:ext>
            </a:extLst>
          </p:cNvPr>
          <p:cNvPicPr>
            <a:picLocks noChangeAspect="1"/>
          </p:cNvPicPr>
          <p:nvPr/>
        </p:nvPicPr>
        <p:blipFill rotWithShape="1">
          <a:blip r:embed="rId2">
            <a:duotone>
              <a:prstClr val="black"/>
              <a:schemeClr val="tx2">
                <a:tint val="45000"/>
                <a:satMod val="400000"/>
              </a:schemeClr>
            </a:duotone>
          </a:blip>
          <a:srcRect t="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re 1">
            <a:extLst>
              <a:ext uri="{FF2B5EF4-FFF2-40B4-BE49-F238E27FC236}">
                <a16:creationId xmlns:a16="http://schemas.microsoft.com/office/drawing/2014/main" id="{26A68E70-3AF6-1183-D6B7-69589F233898}"/>
              </a:ext>
            </a:extLst>
          </p:cNvPr>
          <p:cNvSpPr>
            <a:spLocks noGrp="1"/>
          </p:cNvSpPr>
          <p:nvPr>
            <p:ph type="title"/>
          </p:nvPr>
        </p:nvSpPr>
        <p:spPr>
          <a:xfrm>
            <a:off x="4050889" y="365758"/>
            <a:ext cx="6784259" cy="1828800"/>
          </a:xfrm>
        </p:spPr>
        <p:txBody>
          <a:bodyPr>
            <a:normAutofit/>
          </a:bodyPr>
          <a:lstStyle/>
          <a:p>
            <a:r>
              <a:rPr lang="fr-FR" cap="all" dirty="0">
                <a:solidFill>
                  <a:srgbClr val="C79A52"/>
                </a:solidFill>
                <a:latin typeface="open sans" panose="020B0606030504020204" pitchFamily="34" charset="0"/>
              </a:rPr>
              <a:t>Qu’est-ce que l’apprentissage automatique ? </a:t>
            </a:r>
            <a:br>
              <a:rPr lang="fr-FR" sz="3000" dirty="0">
                <a:solidFill>
                  <a:schemeClr val="tx1">
                    <a:lumMod val="85000"/>
                    <a:lumOff val="15000"/>
                  </a:schemeClr>
                </a:solidFill>
              </a:rPr>
            </a:br>
            <a:endParaRPr lang="fr-FR" sz="3000" dirty="0">
              <a:solidFill>
                <a:schemeClr val="tx1">
                  <a:lumMod val="85000"/>
                  <a:lumOff val="15000"/>
                </a:schemeClr>
              </a:solidFill>
            </a:endParaRPr>
          </a:p>
        </p:txBody>
      </p:sp>
      <p:sp>
        <p:nvSpPr>
          <p:cNvPr id="3" name="Espace réservé du texte 2">
            <a:extLst>
              <a:ext uri="{FF2B5EF4-FFF2-40B4-BE49-F238E27FC236}">
                <a16:creationId xmlns:a16="http://schemas.microsoft.com/office/drawing/2014/main" id="{B441495C-F0D6-E0FF-A935-FBD51E5F7D12}"/>
              </a:ext>
            </a:extLst>
          </p:cNvPr>
          <p:cNvSpPr>
            <a:spLocks noGrp="1"/>
          </p:cNvSpPr>
          <p:nvPr>
            <p:ph type="body" idx="1"/>
          </p:nvPr>
        </p:nvSpPr>
        <p:spPr>
          <a:xfrm>
            <a:off x="4050889" y="2324100"/>
            <a:ext cx="6784259" cy="3875087"/>
          </a:xfrm>
        </p:spPr>
        <p:txBody>
          <a:bodyPr>
            <a:normAutofit/>
          </a:bodyPr>
          <a:lstStyle/>
          <a:p>
            <a:pPr marL="0" indent="0">
              <a:buNone/>
            </a:pPr>
            <a:r>
              <a:rPr lang="fr-FR" sz="1700" dirty="0">
                <a:effectLst/>
                <a:latin typeface="Utopia"/>
              </a:rPr>
              <a:t>La </a:t>
            </a:r>
            <a:r>
              <a:rPr lang="fr-FR" sz="1700" dirty="0" err="1">
                <a:effectLst/>
                <a:latin typeface="Utopia"/>
              </a:rPr>
              <a:t>définition</a:t>
            </a:r>
            <a:r>
              <a:rPr lang="fr-FR" sz="1700" dirty="0">
                <a:effectLst/>
                <a:latin typeface="Utopia"/>
              </a:rPr>
              <a:t> de </a:t>
            </a:r>
            <a:r>
              <a:rPr lang="fr-FR" sz="1700" b="1" dirty="0">
                <a:effectLst/>
                <a:latin typeface="Utopia"/>
              </a:rPr>
              <a:t>l’apprentissage automatique </a:t>
            </a:r>
            <a:r>
              <a:rPr lang="fr-FR" sz="1700" dirty="0">
                <a:effectLst/>
                <a:latin typeface="Utopia"/>
              </a:rPr>
              <a:t>selon </a:t>
            </a:r>
            <a:r>
              <a:rPr lang="fr-FR" sz="1700" dirty="0" err="1">
                <a:effectLst/>
                <a:latin typeface="Utopia"/>
              </a:rPr>
              <a:t>Wikipedia</a:t>
            </a:r>
            <a:r>
              <a:rPr lang="fr-FR" sz="1700" dirty="0">
                <a:effectLst/>
                <a:latin typeface="Utopia"/>
              </a:rPr>
              <a:t> (septembre 2020) est : </a:t>
            </a:r>
            <a:endParaRPr lang="fr-FR" sz="1700" dirty="0"/>
          </a:p>
          <a:p>
            <a:pPr marL="0" indent="0">
              <a:buNone/>
            </a:pPr>
            <a:r>
              <a:rPr lang="fr-FR" sz="1700" i="1" dirty="0">
                <a:effectLst/>
                <a:latin typeface="Utopia"/>
              </a:rPr>
              <a:t>« L’apprentissage automatique (en anglais </a:t>
            </a:r>
            <a:r>
              <a:rPr lang="fr-FR" sz="1700" dirty="0">
                <a:effectLst/>
                <a:latin typeface="Utopia"/>
              </a:rPr>
              <a:t>machine </a:t>
            </a:r>
            <a:r>
              <a:rPr lang="fr-FR" sz="1700" dirty="0" err="1">
                <a:effectLst/>
                <a:latin typeface="Utopia"/>
              </a:rPr>
              <a:t>learning</a:t>
            </a:r>
            <a:r>
              <a:rPr lang="fr-FR" sz="1700" i="1" dirty="0">
                <a:effectLst/>
                <a:latin typeface="Utopia"/>
              </a:rPr>
              <a:t>, </a:t>
            </a:r>
            <a:r>
              <a:rPr lang="fr-FR" sz="1700" i="1" dirty="0" err="1">
                <a:effectLst/>
                <a:latin typeface="Utopia"/>
              </a:rPr>
              <a:t>littéralement</a:t>
            </a:r>
            <a:r>
              <a:rPr lang="fr-FR" sz="1700" i="1" dirty="0">
                <a:effectLst/>
                <a:latin typeface="Utopia"/>
              </a:rPr>
              <a:t> « </a:t>
            </a:r>
            <a:r>
              <a:rPr lang="fr-FR" sz="1700" i="1" dirty="0" err="1">
                <a:effectLst/>
                <a:latin typeface="Utopia"/>
              </a:rPr>
              <a:t>ap</a:t>
            </a:r>
            <a:r>
              <a:rPr lang="fr-FR" sz="1700" i="1" dirty="0">
                <a:effectLst/>
                <a:latin typeface="Utopia"/>
              </a:rPr>
              <a:t>- </a:t>
            </a:r>
            <a:r>
              <a:rPr lang="fr-FR" sz="1700" i="1" dirty="0" err="1">
                <a:effectLst/>
                <a:latin typeface="Utopia"/>
              </a:rPr>
              <a:t>prentissage</a:t>
            </a:r>
            <a:r>
              <a:rPr lang="fr-FR" sz="1700" i="1" dirty="0">
                <a:effectLst/>
                <a:latin typeface="Utopia"/>
              </a:rPr>
              <a:t> machine ») ou apprentissage statistique est un champ d’</a:t>
            </a:r>
            <a:r>
              <a:rPr lang="fr-FR" sz="1700" i="1" dirty="0" err="1">
                <a:effectLst/>
                <a:latin typeface="Utopia"/>
              </a:rPr>
              <a:t>étude</a:t>
            </a:r>
            <a:r>
              <a:rPr lang="fr-FR" sz="1700" i="1" dirty="0">
                <a:effectLst/>
                <a:latin typeface="Utopia"/>
              </a:rPr>
              <a:t> de l’in- </a:t>
            </a:r>
            <a:r>
              <a:rPr lang="fr-FR" sz="1700" i="1" dirty="0" err="1">
                <a:effectLst/>
                <a:latin typeface="Utopia"/>
              </a:rPr>
              <a:t>telligence</a:t>
            </a:r>
            <a:r>
              <a:rPr lang="fr-FR" sz="1700" i="1" dirty="0">
                <a:effectLst/>
                <a:latin typeface="Utopia"/>
              </a:rPr>
              <a:t> artificielle qui se fonde sur des approches </a:t>
            </a:r>
            <a:r>
              <a:rPr lang="fr-FR" sz="1700" i="1" dirty="0" err="1">
                <a:effectLst/>
                <a:latin typeface="Utopia"/>
              </a:rPr>
              <a:t>mathématiques</a:t>
            </a:r>
            <a:r>
              <a:rPr lang="fr-FR" sz="1700" i="1" dirty="0">
                <a:effectLst/>
                <a:latin typeface="Utopia"/>
              </a:rPr>
              <a:t> et statistiques pour donner aux ordinateurs la capacité d’ « apprendre » à partir de </a:t>
            </a:r>
            <a:r>
              <a:rPr lang="fr-FR" sz="1700" i="1" dirty="0" err="1">
                <a:effectLst/>
                <a:latin typeface="Utopia"/>
              </a:rPr>
              <a:t>données</a:t>
            </a:r>
            <a:r>
              <a:rPr lang="fr-FR" sz="1700" i="1" dirty="0">
                <a:effectLst/>
                <a:latin typeface="Utopia"/>
              </a:rPr>
              <a:t>, c’est- à-dire d’</a:t>
            </a:r>
            <a:r>
              <a:rPr lang="fr-FR" sz="1700" i="1" dirty="0" err="1">
                <a:effectLst/>
                <a:latin typeface="Utopia"/>
              </a:rPr>
              <a:t>améliorer</a:t>
            </a:r>
            <a:r>
              <a:rPr lang="fr-FR" sz="1700" i="1" dirty="0">
                <a:effectLst/>
                <a:latin typeface="Utopia"/>
              </a:rPr>
              <a:t> leurs performances à </a:t>
            </a:r>
            <a:r>
              <a:rPr lang="fr-FR" sz="1700" i="1" dirty="0" err="1">
                <a:effectLst/>
                <a:latin typeface="Utopia"/>
              </a:rPr>
              <a:t>résoudre</a:t>
            </a:r>
            <a:r>
              <a:rPr lang="fr-FR" sz="1700" i="1" dirty="0">
                <a:effectLst/>
                <a:latin typeface="Utopia"/>
              </a:rPr>
              <a:t> des </a:t>
            </a:r>
            <a:r>
              <a:rPr lang="fr-FR" sz="1700" i="1" dirty="0" err="1">
                <a:effectLst/>
                <a:latin typeface="Utopia"/>
              </a:rPr>
              <a:t>tâches</a:t>
            </a:r>
            <a:r>
              <a:rPr lang="fr-FR" sz="1700" i="1" dirty="0">
                <a:effectLst/>
                <a:latin typeface="Utopia"/>
              </a:rPr>
              <a:t> sans </a:t>
            </a:r>
            <a:r>
              <a:rPr lang="fr-FR" sz="1700" i="1" dirty="0" err="1">
                <a:effectLst/>
                <a:latin typeface="Utopia"/>
              </a:rPr>
              <a:t>être</a:t>
            </a:r>
            <a:r>
              <a:rPr lang="fr-FR" sz="1700" i="1" dirty="0">
                <a:effectLst/>
                <a:latin typeface="Utopia"/>
              </a:rPr>
              <a:t> explicitement </a:t>
            </a:r>
            <a:r>
              <a:rPr lang="fr-FR" sz="1700" i="1" dirty="0" err="1">
                <a:effectLst/>
                <a:latin typeface="Utopia"/>
              </a:rPr>
              <a:t>programmés</a:t>
            </a:r>
            <a:r>
              <a:rPr lang="fr-FR" sz="1700" i="1" dirty="0">
                <a:effectLst/>
                <a:latin typeface="Utopia"/>
              </a:rPr>
              <a:t> pour chacune. Plus largement, il concerne la conception, l’analyse, l’optimisation, le </a:t>
            </a:r>
            <a:r>
              <a:rPr lang="fr-FR" sz="1700" i="1" dirty="0" err="1">
                <a:effectLst/>
                <a:latin typeface="Utopia"/>
              </a:rPr>
              <a:t>développement</a:t>
            </a:r>
            <a:r>
              <a:rPr lang="fr-FR" sz="1700" i="1" dirty="0">
                <a:effectLst/>
                <a:latin typeface="Utopia"/>
              </a:rPr>
              <a:t> et l’</a:t>
            </a:r>
            <a:r>
              <a:rPr lang="fr-FR" sz="1700" i="1" dirty="0" err="1">
                <a:effectLst/>
                <a:latin typeface="Utopia"/>
              </a:rPr>
              <a:t>implémentation</a:t>
            </a:r>
            <a:r>
              <a:rPr lang="fr-FR" sz="1700" i="1" dirty="0">
                <a:effectLst/>
                <a:latin typeface="Utopia"/>
              </a:rPr>
              <a:t> de telles </a:t>
            </a:r>
            <a:r>
              <a:rPr lang="fr-FR" sz="1700" i="1" dirty="0" err="1">
                <a:effectLst/>
                <a:latin typeface="Utopia"/>
              </a:rPr>
              <a:t>méthodes</a:t>
            </a:r>
            <a:r>
              <a:rPr lang="fr-FR" sz="1700" i="1" dirty="0">
                <a:effectLst/>
                <a:latin typeface="Utopia"/>
              </a:rPr>
              <a:t>. » </a:t>
            </a:r>
            <a:endParaRPr lang="fr-FR" sz="1700" dirty="0"/>
          </a:p>
          <a:p>
            <a:pPr marL="0" indent="0">
              <a:buNone/>
            </a:pPr>
            <a:endParaRPr lang="fr-FR" sz="1700" b="1" dirty="0">
              <a:effectLst/>
              <a:latin typeface="Utopia"/>
            </a:endParaRPr>
          </a:p>
          <a:p>
            <a:pPr marL="0" indent="0">
              <a:buNone/>
            </a:pPr>
            <a:r>
              <a:rPr lang="fr-FR" sz="1700" b="1" dirty="0">
                <a:effectLst/>
                <a:latin typeface="Utopia"/>
              </a:rPr>
              <a:t>L’objectif du cours est de donner un sens à cette </a:t>
            </a:r>
            <a:r>
              <a:rPr lang="fr-FR" sz="1700" b="1" dirty="0" err="1">
                <a:effectLst/>
                <a:latin typeface="Utopia"/>
              </a:rPr>
              <a:t>définition</a:t>
            </a:r>
            <a:r>
              <a:rPr lang="fr-FR" sz="1700" b="1" dirty="0">
                <a:effectLst/>
                <a:latin typeface="Utopia"/>
              </a:rPr>
              <a:t> : que signifie « apprendre » à partir de </a:t>
            </a:r>
            <a:r>
              <a:rPr lang="fr-FR" sz="1700" b="1" dirty="0" err="1">
                <a:effectLst/>
                <a:latin typeface="Utopia"/>
              </a:rPr>
              <a:t>données</a:t>
            </a:r>
            <a:r>
              <a:rPr lang="fr-FR" sz="1700" b="1" dirty="0">
                <a:effectLst/>
                <a:latin typeface="Utopia"/>
              </a:rPr>
              <a:t>, ou « ne pas </a:t>
            </a:r>
            <a:r>
              <a:rPr lang="fr-FR" sz="1700" b="1" dirty="0" err="1">
                <a:effectLst/>
                <a:latin typeface="Utopia"/>
              </a:rPr>
              <a:t>être</a:t>
            </a:r>
            <a:r>
              <a:rPr lang="fr-FR" sz="1700" b="1" dirty="0">
                <a:effectLst/>
                <a:latin typeface="Utopia"/>
              </a:rPr>
              <a:t> explicitement programmé » pour </a:t>
            </a:r>
            <a:r>
              <a:rPr lang="fr-FR" sz="1700" b="1" dirty="0" err="1">
                <a:effectLst/>
                <a:latin typeface="Utopia"/>
              </a:rPr>
              <a:t>résoudre</a:t>
            </a:r>
            <a:r>
              <a:rPr lang="fr-FR" sz="1700" b="1" dirty="0">
                <a:effectLst/>
                <a:latin typeface="Utopia"/>
              </a:rPr>
              <a:t> une </a:t>
            </a:r>
            <a:r>
              <a:rPr lang="fr-FR" sz="1700" b="1" dirty="0" err="1">
                <a:effectLst/>
                <a:latin typeface="Utopia"/>
              </a:rPr>
              <a:t>tâche</a:t>
            </a:r>
            <a:r>
              <a:rPr lang="fr-FR" sz="1700" b="1" dirty="0">
                <a:effectLst/>
                <a:latin typeface="Utopia"/>
              </a:rPr>
              <a:t> ? </a:t>
            </a:r>
            <a:endParaRPr lang="fr-FR" sz="1700" b="1" dirty="0"/>
          </a:p>
          <a:p>
            <a:pPr marL="0" indent="0">
              <a:buNone/>
            </a:pPr>
            <a:endParaRPr lang="fr-FR" sz="1700" dirty="0"/>
          </a:p>
        </p:txBody>
      </p:sp>
      <p:sp>
        <p:nvSpPr>
          <p:cNvPr id="11" name="Rectangle 10">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641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1B0D96A-E0EA-C010-9794-593005A2EE62}"/>
              </a:ext>
            </a:extLst>
          </p:cNvPr>
          <p:cNvSpPr>
            <a:spLocks noGrp="1"/>
          </p:cNvSpPr>
          <p:nvPr>
            <p:ph type="title"/>
          </p:nvPr>
        </p:nvSpPr>
        <p:spPr>
          <a:xfrm>
            <a:off x="686834" y="1153572"/>
            <a:ext cx="3200400" cy="4461163"/>
          </a:xfrm>
        </p:spPr>
        <p:txBody>
          <a:bodyPr>
            <a:normAutofit/>
          </a:bodyPr>
          <a:lstStyle/>
          <a:p>
            <a:pPr fontAlgn="base"/>
            <a:r>
              <a:rPr lang="fr-FR" b="0" i="0" u="none" strike="noStrike" cap="all">
                <a:solidFill>
                  <a:srgbClr val="FFFFFF"/>
                </a:solidFill>
                <a:effectLst/>
                <a:latin typeface="open sans" panose="020B0606030504020204" pitchFamily="34" charset="0"/>
              </a:rPr>
              <a:t>QU‘EST-CE LA DATA SCIENCE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texte 2">
            <a:extLst>
              <a:ext uri="{FF2B5EF4-FFF2-40B4-BE49-F238E27FC236}">
                <a16:creationId xmlns:a16="http://schemas.microsoft.com/office/drawing/2014/main" id="{04E772D6-8561-28B5-A120-4CD8246524E3}"/>
              </a:ext>
            </a:extLst>
          </p:cNvPr>
          <p:cNvSpPr>
            <a:spLocks noGrp="1"/>
          </p:cNvSpPr>
          <p:nvPr>
            <p:ph type="body" idx="1"/>
          </p:nvPr>
        </p:nvSpPr>
        <p:spPr>
          <a:xfrm>
            <a:off x="4447308" y="591344"/>
            <a:ext cx="6906491" cy="5585619"/>
          </a:xfrm>
        </p:spPr>
        <p:txBody>
          <a:bodyPr anchor="ctr">
            <a:normAutofit/>
          </a:bodyPr>
          <a:lstStyle/>
          <a:p>
            <a:pPr fontAlgn="base"/>
            <a:r>
              <a:rPr lang="fr-FR" dirty="0">
                <a:effectLst/>
                <a:latin typeface="inherit"/>
              </a:rPr>
              <a:t>La data science est une science interdisciplinaire s’appuyant sur des méthodes scientifiques, des algorithmes, des processus et autres systèmes afin d’exploiter de grands ensembles de données. </a:t>
            </a:r>
          </a:p>
          <a:p>
            <a:pPr fontAlgn="base"/>
            <a:r>
              <a:rPr lang="fr-FR" dirty="0">
                <a:effectLst/>
                <a:latin typeface="inherit"/>
              </a:rPr>
              <a:t>Les data </a:t>
            </a:r>
            <a:r>
              <a:rPr lang="fr-FR" dirty="0" err="1">
                <a:effectLst/>
                <a:latin typeface="inherit"/>
              </a:rPr>
              <a:t>scientists</a:t>
            </a:r>
            <a:r>
              <a:rPr lang="fr-FR" dirty="0">
                <a:effectLst/>
                <a:latin typeface="inherit"/>
              </a:rPr>
              <a:t> associent ainsi plusieurs compétences, notamment des connaissances en informatique, statistiques et commerce pour analyser des données collectées auprès des clients ou bien d’autres sources à l’aide de capteurs, de leurs smartphones, de leurs habitudes de navigation sur internet, etc.</a:t>
            </a:r>
          </a:p>
          <a:p>
            <a:pPr marL="0" indent="0" fontAlgn="base">
              <a:buNone/>
            </a:pPr>
            <a:br>
              <a:rPr lang="fr-FR" dirty="0">
                <a:effectLst/>
                <a:latin typeface="inherit"/>
              </a:rPr>
            </a:br>
            <a:endParaRPr lang="fr-FR" dirty="0">
              <a:effectLst/>
              <a:latin typeface="inherit"/>
            </a:endParaRPr>
          </a:p>
          <a:p>
            <a:endParaRPr lang="fr-FR" dirty="0"/>
          </a:p>
        </p:txBody>
      </p:sp>
    </p:spTree>
    <p:extLst>
      <p:ext uri="{BB962C8B-B14F-4D97-AF65-F5344CB8AC3E}">
        <p14:creationId xmlns:p14="http://schemas.microsoft.com/office/powerpoint/2010/main" val="3631361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FFCB7-31DC-ADBD-5AAE-BC2D20C1DAD3}"/>
              </a:ext>
            </a:extLst>
          </p:cNvPr>
          <p:cNvSpPr>
            <a:spLocks noGrp="1"/>
          </p:cNvSpPr>
          <p:nvPr>
            <p:ph type="title"/>
          </p:nvPr>
        </p:nvSpPr>
        <p:spPr>
          <a:xfrm>
            <a:off x="686834" y="1153572"/>
            <a:ext cx="3200400" cy="4461163"/>
          </a:xfrm>
        </p:spPr>
        <p:txBody>
          <a:bodyPr>
            <a:normAutofit/>
          </a:bodyPr>
          <a:lstStyle/>
          <a:p>
            <a:r>
              <a:rPr lang="fr-FR" b="0" i="0" u="none" strike="noStrike" cap="all">
                <a:solidFill>
                  <a:srgbClr val="FFFFFF"/>
                </a:solidFill>
                <a:effectLst/>
                <a:latin typeface="open sans" panose="020B0606030504020204" pitchFamily="34" charset="0"/>
              </a:rPr>
              <a:t>QU‘EST-CE LA DATA SCIENCE ?</a:t>
            </a:r>
            <a:endParaRPr lang="fr-FR">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texte 2">
            <a:extLst>
              <a:ext uri="{FF2B5EF4-FFF2-40B4-BE49-F238E27FC236}">
                <a16:creationId xmlns:a16="http://schemas.microsoft.com/office/drawing/2014/main" id="{A3A49582-0230-F9B1-4F32-483A93E15DAE}"/>
              </a:ext>
            </a:extLst>
          </p:cNvPr>
          <p:cNvSpPr>
            <a:spLocks noGrp="1"/>
          </p:cNvSpPr>
          <p:nvPr>
            <p:ph type="body" idx="1"/>
          </p:nvPr>
        </p:nvSpPr>
        <p:spPr>
          <a:xfrm>
            <a:off x="4447308" y="591344"/>
            <a:ext cx="6906491" cy="5585619"/>
          </a:xfrm>
        </p:spPr>
        <p:txBody>
          <a:bodyPr anchor="ctr">
            <a:normAutofit/>
          </a:bodyPr>
          <a:lstStyle/>
          <a:p>
            <a:r>
              <a:rPr lang="fr-FR" dirty="0">
                <a:latin typeface="inherit"/>
              </a:rPr>
              <a:t>Le but principal de la data science est de mettre à jour des tendances afin de fournir des informations précieuses aux entreprises qui peuvent alors s’en servir pour prendre les décisions les plus appropriées ou bien concevoir de meilleurs produits et services, plus innovants. Les données ainsi exploitées par les data </a:t>
            </a:r>
            <a:r>
              <a:rPr lang="fr-FR" dirty="0" err="1">
                <a:latin typeface="inherit"/>
              </a:rPr>
              <a:t>scientist</a:t>
            </a:r>
            <a:r>
              <a:rPr lang="fr-FR" dirty="0">
                <a:latin typeface="inherit"/>
              </a:rPr>
              <a:t> ont donc une réelle valeur, notamment dans un contexte Big Data où les grands ensembles de données n’ont jamais été aussi importants.</a:t>
            </a:r>
          </a:p>
          <a:p>
            <a:endParaRPr lang="fr-FR" dirty="0">
              <a:latin typeface="inherit"/>
            </a:endParaRPr>
          </a:p>
          <a:p>
            <a:r>
              <a:rPr lang="fr-FR" dirty="0">
                <a:latin typeface="inherit"/>
              </a:rPr>
              <a:t>L’IoT, l’Internet des objets, joue également un rôle fondamental dans le développement exponentiel des données dans le monde entier. On estime en effet que d’ici 2025, le nombre d’appareils connectés sur la planète devrait atteindre plus de 75 milliards.</a:t>
            </a:r>
          </a:p>
        </p:txBody>
      </p:sp>
    </p:spTree>
    <p:extLst>
      <p:ext uri="{BB962C8B-B14F-4D97-AF65-F5344CB8AC3E}">
        <p14:creationId xmlns:p14="http://schemas.microsoft.com/office/powerpoint/2010/main" val="1413821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Isosceles Triangle 308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arketing Big Data : cas d'usages sur la Connaissance Client">
            <a:extLst>
              <a:ext uri="{FF2B5EF4-FFF2-40B4-BE49-F238E27FC236}">
                <a16:creationId xmlns:a16="http://schemas.microsoft.com/office/drawing/2014/main" id="{84FBD996-19A0-D654-76E9-DB42A4A036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561507"/>
            <a:ext cx="10905066" cy="373498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1" name="Isosceles Triangle 309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592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91D7196-440B-48C7-319B-314264EB639A}"/>
              </a:ext>
            </a:extLst>
          </p:cNvPr>
          <p:cNvSpPr txBox="1"/>
          <p:nvPr/>
        </p:nvSpPr>
        <p:spPr>
          <a:xfrm>
            <a:off x="534353" y="1920240"/>
            <a:ext cx="7660957" cy="3139321"/>
          </a:xfrm>
          <a:prstGeom prst="rect">
            <a:avLst/>
          </a:prstGeom>
          <a:noFill/>
        </p:spPr>
        <p:txBody>
          <a:bodyPr wrap="square">
            <a:spAutoFit/>
          </a:bodyPr>
          <a:lstStyle/>
          <a:p>
            <a:pPr algn="l" fontAlgn="auto"/>
            <a:r>
              <a:rPr lang="fr-FR" b="0" i="0" dirty="0">
                <a:effectLst/>
                <a:latin typeface="Source Serif Pro" panose="020F0502020204030204" pitchFamily="34" charset="0"/>
              </a:rPr>
              <a:t>le data </a:t>
            </a:r>
            <a:r>
              <a:rPr lang="fr-FR" b="0" i="0" dirty="0" err="1">
                <a:effectLst/>
                <a:latin typeface="Source Serif Pro" panose="020F0502020204030204" pitchFamily="34" charset="0"/>
              </a:rPr>
              <a:t>scientist</a:t>
            </a:r>
            <a:r>
              <a:rPr lang="fr-FR" b="0" i="0" dirty="0">
                <a:effectLst/>
                <a:latin typeface="Source Serif Pro" panose="020F0502020204030204" pitchFamily="34" charset="0"/>
              </a:rPr>
              <a:t> peut répondre à cinq types de questions :</a:t>
            </a:r>
          </a:p>
          <a:p>
            <a:pPr algn="l" fontAlgn="auto"/>
            <a:endParaRPr lang="fr-FR" b="0" i="0" dirty="0">
              <a:effectLst/>
              <a:latin typeface="Source Serif Pro" panose="020F0502020204030204" pitchFamily="34" charset="0"/>
            </a:endParaRPr>
          </a:p>
          <a:p>
            <a:pPr marL="285750" indent="-285750" algn="l" fontAlgn="auto">
              <a:buFont typeface="Arial" panose="020B0604020202020204" pitchFamily="34" charset="0"/>
              <a:buChar char="•"/>
            </a:pPr>
            <a:r>
              <a:rPr lang="fr-FR" b="1" i="0" dirty="0">
                <a:effectLst/>
                <a:latin typeface="Source Serif Pro" panose="02040603050405020204" pitchFamily="18" charset="0"/>
              </a:rPr>
              <a:t>Quelle quantité ? </a:t>
            </a:r>
            <a:r>
              <a:rPr lang="fr-FR" b="0" i="0" dirty="0">
                <a:effectLst/>
                <a:latin typeface="Source Serif Pro" panose="02040603050405020204" pitchFamily="18" charset="0"/>
              </a:rPr>
              <a:t>(régression)</a:t>
            </a:r>
          </a:p>
          <a:p>
            <a:pPr algn="l" fontAlgn="auto"/>
            <a:endParaRPr lang="fr-FR" b="0" i="0" dirty="0">
              <a:effectLst/>
              <a:latin typeface="Source Serif Pro" panose="02040603050405020204" pitchFamily="18" charset="0"/>
            </a:endParaRPr>
          </a:p>
          <a:p>
            <a:pPr marL="285750" indent="-285750" algn="l" fontAlgn="auto">
              <a:buFont typeface="Arial" panose="020B0604020202020204" pitchFamily="34" charset="0"/>
              <a:buChar char="•"/>
            </a:pPr>
            <a:r>
              <a:rPr lang="fr-FR" b="1" i="0" dirty="0">
                <a:effectLst/>
                <a:latin typeface="Source Serif Pro" panose="02040603050405020204" pitchFamily="18" charset="0"/>
              </a:rPr>
              <a:t>Est-ce A ou B ? </a:t>
            </a:r>
            <a:r>
              <a:rPr lang="fr-FR" b="0" i="0" dirty="0">
                <a:effectLst/>
                <a:latin typeface="Source Serif Pro" panose="02040603050405020204" pitchFamily="18" charset="0"/>
              </a:rPr>
              <a:t>(classification)</a:t>
            </a:r>
          </a:p>
          <a:p>
            <a:pPr algn="l" fontAlgn="auto"/>
            <a:endParaRPr lang="fr-FR" b="0" i="0" dirty="0">
              <a:effectLst/>
              <a:latin typeface="Source Serif Pro" panose="02040603050405020204" pitchFamily="18" charset="0"/>
            </a:endParaRPr>
          </a:p>
          <a:p>
            <a:pPr marL="285750" indent="-285750" algn="l" fontAlgn="auto">
              <a:buFont typeface="Arial" panose="020B0604020202020204" pitchFamily="34" charset="0"/>
              <a:buChar char="•"/>
            </a:pPr>
            <a:r>
              <a:rPr lang="fr-FR" b="1" i="0" dirty="0">
                <a:effectLst/>
                <a:latin typeface="Source Serif Pro" panose="02040603050405020204" pitchFamily="18" charset="0"/>
              </a:rPr>
              <a:t>Comment les données sont-elles organisées? </a:t>
            </a:r>
            <a:r>
              <a:rPr lang="fr-FR" b="0" i="0" dirty="0">
                <a:effectLst/>
                <a:latin typeface="Source Serif Pro" panose="02040603050405020204" pitchFamily="18" charset="0"/>
              </a:rPr>
              <a:t>(clustering)</a:t>
            </a:r>
          </a:p>
          <a:p>
            <a:pPr algn="l" fontAlgn="auto"/>
            <a:endParaRPr lang="fr-FR" b="0" i="0" dirty="0">
              <a:effectLst/>
              <a:latin typeface="Source Serif Pro" panose="02040603050405020204" pitchFamily="18" charset="0"/>
            </a:endParaRPr>
          </a:p>
          <a:p>
            <a:pPr marL="285750" indent="-285750" algn="l" fontAlgn="auto">
              <a:buFont typeface="Arial" panose="020B0604020202020204" pitchFamily="34" charset="0"/>
              <a:buChar char="•"/>
            </a:pPr>
            <a:r>
              <a:rPr lang="fr-FR" b="1" i="0" dirty="0">
                <a:effectLst/>
                <a:latin typeface="Source Serif Pro" panose="02040603050405020204" pitchFamily="18" charset="0"/>
              </a:rPr>
              <a:t>Est-ce étrange ? </a:t>
            </a:r>
            <a:r>
              <a:rPr lang="fr-FR" b="0" i="0" dirty="0">
                <a:effectLst/>
                <a:latin typeface="Source Serif Pro" panose="02040603050405020204" pitchFamily="18" charset="0"/>
              </a:rPr>
              <a:t>(détection d’anomalie)</a:t>
            </a:r>
          </a:p>
          <a:p>
            <a:pPr algn="l" fontAlgn="auto"/>
            <a:endParaRPr lang="fr-FR" b="0" i="0" dirty="0">
              <a:effectLst/>
              <a:latin typeface="Source Serif Pro" panose="02040603050405020204" pitchFamily="18" charset="0"/>
            </a:endParaRPr>
          </a:p>
          <a:p>
            <a:pPr marL="285750" indent="-285750" algn="l" fontAlgn="auto">
              <a:buFont typeface="Arial" panose="020B0604020202020204" pitchFamily="34" charset="0"/>
              <a:buChar char="•"/>
            </a:pPr>
            <a:r>
              <a:rPr lang="fr-FR" b="1" i="0" dirty="0">
                <a:effectLst/>
                <a:latin typeface="Source Serif Pro" panose="02040603050405020204" pitchFamily="18" charset="0"/>
              </a:rPr>
              <a:t>Que devons-nous faire ensuite ? </a:t>
            </a:r>
            <a:r>
              <a:rPr lang="fr-FR" b="0" i="0" dirty="0">
                <a:effectLst/>
                <a:latin typeface="Source Serif Pro" panose="02040603050405020204" pitchFamily="18" charset="0"/>
              </a:rPr>
              <a:t>(apprentissage par renforcement)</a:t>
            </a:r>
          </a:p>
        </p:txBody>
      </p:sp>
      <p:sp>
        <p:nvSpPr>
          <p:cNvPr id="5" name="ZoneTexte 4">
            <a:extLst>
              <a:ext uri="{FF2B5EF4-FFF2-40B4-BE49-F238E27FC236}">
                <a16:creationId xmlns:a16="http://schemas.microsoft.com/office/drawing/2014/main" id="{4AE594E1-3B5D-CC5F-7E7B-B7A77356EC19}"/>
              </a:ext>
            </a:extLst>
          </p:cNvPr>
          <p:cNvSpPr txBox="1"/>
          <p:nvPr/>
        </p:nvSpPr>
        <p:spPr>
          <a:xfrm>
            <a:off x="683779" y="581203"/>
            <a:ext cx="8011336" cy="519245"/>
          </a:xfrm>
          <a:prstGeom prst="rect">
            <a:avLst/>
          </a:prstGeom>
          <a:noFill/>
        </p:spPr>
        <p:txBody>
          <a:bodyPr wrap="square">
            <a:spAutoFit/>
          </a:bodyPr>
          <a:lstStyle/>
          <a:p>
            <a:pPr algn="l" fontAlgn="auto"/>
            <a:r>
              <a:rPr lang="fr-FR" sz="2774" cap="all" dirty="0">
                <a:solidFill>
                  <a:srgbClr val="C79A52"/>
                </a:solidFill>
                <a:latin typeface="open sans" panose="020B0606030504020204" pitchFamily="34" charset="0"/>
                <a:ea typeface="+mj-ea"/>
              </a:rPr>
              <a:t>1. Compréhension du problème métier</a:t>
            </a:r>
          </a:p>
        </p:txBody>
      </p:sp>
    </p:spTree>
    <p:extLst>
      <p:ext uri="{BB962C8B-B14F-4D97-AF65-F5344CB8AC3E}">
        <p14:creationId xmlns:p14="http://schemas.microsoft.com/office/powerpoint/2010/main" val="237514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01E4A0A-487D-D4DB-F3DB-6AB445452617}"/>
              </a:ext>
            </a:extLst>
          </p:cNvPr>
          <p:cNvSpPr>
            <a:spLocks noGrp="1"/>
          </p:cNvSpPr>
          <p:nvPr>
            <p:ph type="title"/>
          </p:nvPr>
        </p:nvSpPr>
        <p:spPr>
          <a:xfrm>
            <a:off x="643467" y="321734"/>
            <a:ext cx="10905066" cy="1135737"/>
          </a:xfrm>
        </p:spPr>
        <p:txBody>
          <a:bodyPr>
            <a:normAutofit/>
          </a:bodyPr>
          <a:lstStyle/>
          <a:p>
            <a:r>
              <a:rPr lang="fr-FR" cap="all" dirty="0">
                <a:solidFill>
                  <a:srgbClr val="C79A52"/>
                </a:solidFill>
                <a:latin typeface="open sans" panose="020B0606030504020204" pitchFamily="34" charset="0"/>
                <a:cs typeface="+mn-cs"/>
              </a:rPr>
              <a:t>2. Les données </a:t>
            </a:r>
            <a:br>
              <a:rPr lang="fr-FR" sz="2300" b="1" dirty="0">
                <a:solidFill>
                  <a:schemeClr val="tx2"/>
                </a:solidFill>
                <a:latin typeface="Verdana" panose="020B0604030504040204" pitchFamily="34" charset="0"/>
                <a:cs typeface="+mn-cs"/>
              </a:rPr>
            </a:br>
            <a:endParaRPr lang="fr-FR" sz="2300" b="1" dirty="0">
              <a:solidFill>
                <a:schemeClr val="tx2"/>
              </a:solidFill>
              <a:latin typeface="Verdana" panose="020B0604030504040204" pitchFamily="34" charset="0"/>
              <a:cs typeface="+mn-cs"/>
            </a:endParaRPr>
          </a:p>
        </p:txBody>
      </p:sp>
      <p:sp>
        <p:nvSpPr>
          <p:cNvPr id="3" name="Espace réservé du texte 2">
            <a:extLst>
              <a:ext uri="{FF2B5EF4-FFF2-40B4-BE49-F238E27FC236}">
                <a16:creationId xmlns:a16="http://schemas.microsoft.com/office/drawing/2014/main" id="{60E6376C-C7A1-EFF6-47EF-91C80E8F1C1B}"/>
              </a:ext>
            </a:extLst>
          </p:cNvPr>
          <p:cNvSpPr>
            <a:spLocks noGrp="1"/>
          </p:cNvSpPr>
          <p:nvPr>
            <p:ph type="body" idx="1"/>
          </p:nvPr>
        </p:nvSpPr>
        <p:spPr>
          <a:xfrm>
            <a:off x="643467" y="1782981"/>
            <a:ext cx="10905066" cy="4393982"/>
          </a:xfrm>
        </p:spPr>
        <p:txBody>
          <a:bodyPr>
            <a:normAutofit/>
          </a:bodyPr>
          <a:lstStyle/>
          <a:p>
            <a:pPr marL="0" indent="0">
              <a:buNone/>
            </a:pPr>
            <a:r>
              <a:rPr lang="fr-FR" dirty="0">
                <a:latin typeface="inherit"/>
              </a:rPr>
              <a:t>Comme le suggère la définition proposée par Wikipédia, les algorithmes de l’apprentis- sage automatique sont basés sur des données. </a:t>
            </a:r>
          </a:p>
          <a:p>
            <a:pPr marL="0" indent="0">
              <a:buNone/>
            </a:pPr>
            <a:r>
              <a:rPr lang="fr-FR" dirty="0" err="1">
                <a:latin typeface="inherit"/>
              </a:rPr>
              <a:t>Concrètement</a:t>
            </a:r>
            <a:r>
              <a:rPr lang="fr-FR" dirty="0">
                <a:latin typeface="inherit"/>
              </a:rPr>
              <a:t>, cela signifie que le jeu de </a:t>
            </a:r>
            <a:r>
              <a:rPr lang="fr-FR" dirty="0" err="1">
                <a:latin typeface="inherit"/>
              </a:rPr>
              <a:t>données</a:t>
            </a:r>
            <a:r>
              <a:rPr lang="fr-FR" dirty="0">
                <a:latin typeface="inherit"/>
              </a:rPr>
              <a:t> (</a:t>
            </a:r>
            <a:r>
              <a:rPr lang="fr-FR" dirty="0" err="1">
                <a:latin typeface="inherit"/>
              </a:rPr>
              <a:t>dataset</a:t>
            </a:r>
            <a:r>
              <a:rPr lang="fr-FR" dirty="0">
                <a:latin typeface="inherit"/>
              </a:rPr>
              <a:t>) est formé :</a:t>
            </a:r>
          </a:p>
          <a:p>
            <a:pPr lvl="1"/>
            <a:r>
              <a:rPr lang="fr-FR" sz="2180" dirty="0">
                <a:latin typeface="inherit"/>
              </a:rPr>
              <a:t>d’un certain nombre d’articles de journaux (exemple 1),</a:t>
            </a:r>
          </a:p>
          <a:p>
            <a:pPr lvl="1"/>
            <a:r>
              <a:rPr lang="fr-FR" sz="2180" dirty="0">
                <a:latin typeface="inherit"/>
              </a:rPr>
              <a:t> d’images de chiens et chats (exemple 2), </a:t>
            </a:r>
          </a:p>
          <a:p>
            <a:pPr lvl="1"/>
            <a:r>
              <a:rPr lang="fr-FR" sz="2180" dirty="0">
                <a:latin typeface="inherit"/>
              </a:rPr>
              <a:t>ou de </a:t>
            </a:r>
            <a:r>
              <a:rPr lang="fr-FR" sz="2180" dirty="0" err="1">
                <a:latin typeface="inherit"/>
              </a:rPr>
              <a:t>caractéristiques</a:t>
            </a:r>
            <a:r>
              <a:rPr lang="fr-FR" sz="2180" dirty="0">
                <a:latin typeface="inherit"/>
              </a:rPr>
              <a:t> de logements (exemple 3) </a:t>
            </a:r>
          </a:p>
          <a:p>
            <a:pPr marL="0" indent="0">
              <a:buNone/>
            </a:pPr>
            <a:endParaRPr lang="fr-FR" dirty="0">
              <a:latin typeface="inherit"/>
            </a:endParaRPr>
          </a:p>
          <a:p>
            <a:pPr marL="0" indent="0">
              <a:buNone/>
            </a:pPr>
            <a:r>
              <a:rPr lang="fr-FR" dirty="0">
                <a:latin typeface="inherit"/>
              </a:rPr>
              <a:t>Deux grandes familles de jeux de </a:t>
            </a:r>
            <a:r>
              <a:rPr lang="fr-FR" dirty="0" err="1">
                <a:latin typeface="inherit"/>
              </a:rPr>
              <a:t>données</a:t>
            </a:r>
            <a:r>
              <a:rPr lang="fr-FR" dirty="0">
                <a:latin typeface="inherit"/>
              </a:rPr>
              <a:t> peuvent </a:t>
            </a:r>
            <a:r>
              <a:rPr lang="fr-FR" dirty="0" err="1">
                <a:latin typeface="inherit"/>
              </a:rPr>
              <a:t>être</a:t>
            </a:r>
            <a:r>
              <a:rPr lang="fr-FR" dirty="0">
                <a:latin typeface="inherit"/>
              </a:rPr>
              <a:t> </a:t>
            </a:r>
            <a:r>
              <a:rPr lang="fr-FR" dirty="0" err="1">
                <a:latin typeface="inherit"/>
              </a:rPr>
              <a:t>utilisées</a:t>
            </a:r>
            <a:r>
              <a:rPr lang="fr-FR" dirty="0">
                <a:latin typeface="inherit"/>
              </a:rPr>
              <a:t> : </a:t>
            </a:r>
          </a:p>
          <a:p>
            <a:pPr marL="0" indent="0">
              <a:buNone/>
            </a:pPr>
            <a:r>
              <a:rPr lang="fr-FR" dirty="0">
                <a:latin typeface="inherit"/>
              </a:rPr>
              <a:t>	— les </a:t>
            </a:r>
            <a:r>
              <a:rPr lang="fr-FR" dirty="0" err="1">
                <a:latin typeface="inherit"/>
              </a:rPr>
              <a:t>données</a:t>
            </a:r>
            <a:r>
              <a:rPr lang="fr-FR" dirty="0">
                <a:latin typeface="inherit"/>
              </a:rPr>
              <a:t> </a:t>
            </a:r>
            <a:r>
              <a:rPr lang="fr-FR" dirty="0" err="1">
                <a:latin typeface="inherit"/>
              </a:rPr>
              <a:t>étiquetées</a:t>
            </a:r>
            <a:r>
              <a:rPr lang="fr-FR" dirty="0">
                <a:latin typeface="inherit"/>
              </a:rPr>
              <a:t>: chaque observation </a:t>
            </a:r>
            <a:r>
              <a:rPr lang="fr-FR" dirty="0" err="1">
                <a:latin typeface="inherit"/>
              </a:rPr>
              <a:t>xn</a:t>
            </a:r>
            <a:r>
              <a:rPr lang="fr-FR" dirty="0">
                <a:latin typeface="inherit"/>
              </a:rPr>
              <a:t> est fournie avec une </a:t>
            </a:r>
            <a:r>
              <a:rPr lang="fr-FR" dirty="0" err="1">
                <a:latin typeface="inherit"/>
              </a:rPr>
              <a:t>étiquette</a:t>
            </a:r>
            <a:r>
              <a:rPr lang="fr-FR" dirty="0">
                <a:latin typeface="inherit"/>
              </a:rPr>
              <a:t> (label) </a:t>
            </a:r>
            <a:r>
              <a:rPr lang="fr-FR" dirty="0" err="1">
                <a:latin typeface="inherit"/>
              </a:rPr>
              <a:t>yn</a:t>
            </a:r>
            <a:r>
              <a:rPr lang="fr-FR" dirty="0">
                <a:latin typeface="inherit"/>
              </a:rPr>
              <a:t>; </a:t>
            </a:r>
          </a:p>
          <a:p>
            <a:pPr marL="0" indent="0">
              <a:buNone/>
            </a:pPr>
            <a:r>
              <a:rPr lang="fr-FR" dirty="0">
                <a:latin typeface="inherit"/>
              </a:rPr>
              <a:t>	— les </a:t>
            </a:r>
            <a:r>
              <a:rPr lang="fr-FR" dirty="0" err="1">
                <a:latin typeface="inherit"/>
              </a:rPr>
              <a:t>données</a:t>
            </a:r>
            <a:r>
              <a:rPr lang="fr-FR" dirty="0">
                <a:latin typeface="inherit"/>
              </a:rPr>
              <a:t> </a:t>
            </a:r>
            <a:r>
              <a:rPr lang="fr-FR" dirty="0" err="1">
                <a:latin typeface="inherit"/>
              </a:rPr>
              <a:t>non-étiquetées</a:t>
            </a:r>
            <a:r>
              <a:rPr lang="fr-FR" dirty="0">
                <a:latin typeface="inherit"/>
              </a:rPr>
              <a:t>: comme le nom l’indique, aucune </a:t>
            </a:r>
            <a:r>
              <a:rPr lang="fr-FR" dirty="0" err="1">
                <a:latin typeface="inherit"/>
              </a:rPr>
              <a:t>étiquette</a:t>
            </a:r>
            <a:r>
              <a:rPr lang="fr-FR" dirty="0">
                <a:latin typeface="inherit"/>
              </a:rPr>
              <a:t> n’est fournie. </a:t>
            </a:r>
          </a:p>
          <a:p>
            <a:endParaRPr lang="fr-FR" sz="2000" dirty="0"/>
          </a:p>
          <a:p>
            <a:pPr marL="0" indent="0">
              <a:buNone/>
            </a:pPr>
            <a:endParaRPr lang="fr-FR" sz="2000" dirty="0"/>
          </a:p>
          <a:p>
            <a:endParaRPr lang="fr-FR"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67015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7C7BA286-C5E4-EFE2-FB28-46E8757B234E}"/>
              </a:ext>
            </a:extLst>
          </p:cNvPr>
          <p:cNvPicPr>
            <a:picLocks noChangeAspect="1"/>
          </p:cNvPicPr>
          <p:nvPr/>
        </p:nvPicPr>
        <p:blipFill>
          <a:blip r:embed="rId2"/>
          <a:stretch>
            <a:fillRect/>
          </a:stretch>
        </p:blipFill>
        <p:spPr>
          <a:xfrm>
            <a:off x="643467" y="1084411"/>
            <a:ext cx="10905066" cy="4689176"/>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503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4"/>
          <p:cNvSpPr txBox="1">
            <a:spLocks noGrp="1"/>
          </p:cNvSpPr>
          <p:nvPr>
            <p:ph type="ctrTitle" idx="4294967295"/>
          </p:nvPr>
        </p:nvSpPr>
        <p:spPr>
          <a:xfrm>
            <a:off x="4188950" y="-131349"/>
            <a:ext cx="5571300" cy="1398900"/>
          </a:xfrm>
          <a:prstGeom prst="rect">
            <a:avLst/>
          </a:prstGeom>
        </p:spPr>
        <p:txBody>
          <a:bodyPr spcFirstLastPara="1" vert="horz" wrap="square" lIns="91425" tIns="91425" rIns="91425" bIns="91425" rtlCol="0" anchor="t" anchorCtr="0">
            <a:noAutofit/>
          </a:bodyPr>
          <a:lstStyle/>
          <a:p>
            <a:pPr>
              <a:spcBef>
                <a:spcPts val="0"/>
              </a:spcBef>
            </a:pPr>
            <a:r>
              <a:rPr lang="en" sz="11000">
                <a:solidFill>
                  <a:srgbClr val="9FC5E8"/>
                </a:solidFill>
              </a:rPr>
              <a:t>HELLO!</a:t>
            </a:r>
            <a:endParaRPr sz="11000">
              <a:solidFill>
                <a:srgbClr val="9FC5E8"/>
              </a:solidFill>
            </a:endParaRPr>
          </a:p>
        </p:txBody>
      </p:sp>
      <p:pic>
        <p:nvPicPr>
          <p:cNvPr id="1538" name="Google Shape;1538;p14" descr="photo-1434030216411-0b793f4b4173.jpg"/>
          <p:cNvPicPr preferRelativeResize="0"/>
          <p:nvPr/>
        </p:nvPicPr>
        <p:blipFill rotWithShape="1">
          <a:blip r:embed="rId3">
            <a:alphaModFix/>
          </a:blip>
          <a:srcRect l="28831" r="30600"/>
          <a:stretch/>
        </p:blipFill>
        <p:spPr>
          <a:xfrm>
            <a:off x="0" y="0"/>
            <a:ext cx="2431750" cy="6858000"/>
          </a:xfrm>
          <a:prstGeom prst="rect">
            <a:avLst/>
          </a:prstGeom>
          <a:noFill/>
          <a:ln>
            <a:noFill/>
          </a:ln>
        </p:spPr>
      </p:pic>
      <p:sp>
        <p:nvSpPr>
          <p:cNvPr id="1539" name="Google Shape;1539;p14"/>
          <p:cNvSpPr txBox="1">
            <a:spLocks noGrp="1"/>
          </p:cNvSpPr>
          <p:nvPr>
            <p:ph type="sldNum" idx="12"/>
          </p:nvPr>
        </p:nvSpPr>
        <p:spPr>
          <a:xfrm>
            <a:off x="1741564" y="-267099"/>
            <a:ext cx="1807200" cy="1670400"/>
          </a:xfrm>
          <a:prstGeom prst="rect">
            <a:avLst/>
          </a:prstGeom>
        </p:spPr>
        <p:txBody>
          <a:bodyPr spcFirstLastPara="1" vert="horz" wrap="square" lIns="91425" tIns="91425" rIns="91425" bIns="91425" rtlCol="0" anchor="t" anchorCtr="0">
            <a:noAutofit/>
          </a:bodyPr>
          <a:lstStyle/>
          <a:p>
            <a:pPr algn="l"/>
            <a:fld id="{00000000-1234-1234-1234-123412341234}" type="slidenum">
              <a:rPr lang="en" sz="6600">
                <a:solidFill>
                  <a:srgbClr val="FFFFFF"/>
                </a:solidFill>
              </a:rPr>
              <a:pPr algn="l"/>
              <a:t>2</a:t>
            </a:fld>
            <a:endParaRPr sz="6600" dirty="0">
              <a:solidFill>
                <a:srgbClr val="FFFFFF"/>
              </a:solidFill>
            </a:endParaRPr>
          </a:p>
        </p:txBody>
      </p:sp>
      <p:sp>
        <p:nvSpPr>
          <p:cNvPr id="4" name="ZoneTexte 3">
            <a:extLst>
              <a:ext uri="{FF2B5EF4-FFF2-40B4-BE49-F238E27FC236}">
                <a16:creationId xmlns:a16="http://schemas.microsoft.com/office/drawing/2014/main" id="{06180E8A-3920-BB81-2C2C-BA38F4001CEE}"/>
              </a:ext>
            </a:extLst>
          </p:cNvPr>
          <p:cNvSpPr txBox="1"/>
          <p:nvPr/>
        </p:nvSpPr>
        <p:spPr>
          <a:xfrm>
            <a:off x="4450364" y="1724977"/>
            <a:ext cx="6544159" cy="4508927"/>
          </a:xfrm>
          <a:prstGeom prst="rect">
            <a:avLst/>
          </a:prstGeom>
          <a:noFill/>
        </p:spPr>
        <p:txBody>
          <a:bodyPr wrap="square">
            <a:spAutoFit/>
          </a:bodyPr>
          <a:lstStyle/>
          <a:p>
            <a:pPr marL="0" lvl="0" indent="0" algn="l" rtl="0">
              <a:spcBef>
                <a:spcPts val="600"/>
              </a:spcBef>
              <a:spcAft>
                <a:spcPts val="0"/>
              </a:spcAft>
              <a:buClr>
                <a:schemeClr val="dk1"/>
              </a:buClr>
              <a:buSzPts val="1100"/>
              <a:buFont typeface="Arial"/>
              <a:buNone/>
            </a:pPr>
            <a:r>
              <a:rPr lang="fr-FR" sz="2800" b="1" dirty="0">
                <a:solidFill>
                  <a:schemeClr val="tx2"/>
                </a:solidFill>
              </a:rPr>
              <a:t>Youssef Mekouar</a:t>
            </a:r>
          </a:p>
          <a:p>
            <a:pPr marL="0" lvl="0" indent="0" algn="l" rtl="0">
              <a:spcBef>
                <a:spcPts val="600"/>
              </a:spcBef>
              <a:spcAft>
                <a:spcPts val="0"/>
              </a:spcAft>
              <a:buClr>
                <a:schemeClr val="dk1"/>
              </a:buClr>
              <a:buSzPts val="1100"/>
              <a:buFont typeface="Arial"/>
              <a:buNone/>
            </a:pPr>
            <a:endParaRPr lang="fr-FR" sz="2800" b="1" dirty="0">
              <a:solidFill>
                <a:schemeClr val="tx2"/>
              </a:solidFill>
            </a:endParaRPr>
          </a:p>
          <a:p>
            <a:pPr marL="0" lvl="0" indent="0" algn="l" rtl="0">
              <a:spcBef>
                <a:spcPts val="600"/>
              </a:spcBef>
              <a:spcAft>
                <a:spcPts val="0"/>
              </a:spcAft>
              <a:buClr>
                <a:schemeClr val="dk1"/>
              </a:buClr>
              <a:buSzPts val="1100"/>
              <a:buFont typeface="Arial"/>
              <a:buNone/>
            </a:pPr>
            <a:r>
              <a:rPr lang="fr-FR" sz="2800" b="1" dirty="0">
                <a:solidFill>
                  <a:schemeClr val="tx2"/>
                </a:solidFill>
              </a:rPr>
              <a:t>Doctorant</a:t>
            </a:r>
            <a:r>
              <a:rPr lang="fr-FR" sz="2800" dirty="0">
                <a:solidFill>
                  <a:schemeClr val="tx2"/>
                </a:solidFill>
              </a:rPr>
              <a:t> en informatique.</a:t>
            </a:r>
          </a:p>
          <a:p>
            <a:pPr>
              <a:spcBef>
                <a:spcPts val="600"/>
              </a:spcBef>
              <a:buClr>
                <a:schemeClr val="dk1"/>
              </a:buClr>
              <a:buSzPts val="1100"/>
            </a:pPr>
            <a:r>
              <a:rPr lang="fr-FR" sz="2800" b="1" dirty="0">
                <a:solidFill>
                  <a:schemeClr val="tx2"/>
                </a:solidFill>
              </a:rPr>
              <a:t>Sujet </a:t>
            </a:r>
            <a:r>
              <a:rPr lang="fr-FR" sz="2800" dirty="0">
                <a:solidFill>
                  <a:schemeClr val="tx2"/>
                </a:solidFill>
              </a:rPr>
              <a:t>L’apport de data Science à</a:t>
            </a:r>
          </a:p>
          <a:p>
            <a:pPr>
              <a:spcBef>
                <a:spcPts val="600"/>
              </a:spcBef>
              <a:buClr>
                <a:schemeClr val="dk1"/>
              </a:buClr>
              <a:buSzPts val="1100"/>
            </a:pPr>
            <a:r>
              <a:rPr lang="fr-FR" sz="2800" dirty="0">
                <a:solidFill>
                  <a:schemeClr val="tx2"/>
                </a:solidFill>
              </a:rPr>
              <a:t> l’internet des Objets (Ido).</a:t>
            </a:r>
          </a:p>
          <a:p>
            <a:pPr marL="0" lvl="0" indent="0" algn="l" rtl="0">
              <a:spcBef>
                <a:spcPts val="600"/>
              </a:spcBef>
              <a:spcAft>
                <a:spcPts val="0"/>
              </a:spcAft>
              <a:buClr>
                <a:schemeClr val="dk1"/>
              </a:buClr>
              <a:buSzPts val="1100"/>
              <a:buFont typeface="Arial"/>
              <a:buNone/>
            </a:pPr>
            <a:endParaRPr lang="fr-FR" sz="2800" dirty="0">
              <a:solidFill>
                <a:schemeClr val="tx2"/>
              </a:solidFill>
            </a:endParaRPr>
          </a:p>
          <a:p>
            <a:pPr marL="0" lvl="0" indent="0" algn="l" rtl="0">
              <a:spcBef>
                <a:spcPts val="600"/>
              </a:spcBef>
              <a:spcAft>
                <a:spcPts val="0"/>
              </a:spcAft>
              <a:buClr>
                <a:schemeClr val="dk1"/>
              </a:buClr>
              <a:buSzPts val="1100"/>
              <a:buFont typeface="Arial"/>
              <a:buNone/>
            </a:pPr>
            <a:r>
              <a:rPr lang="fr-FR" sz="2800" b="1" dirty="0">
                <a:solidFill>
                  <a:schemeClr val="tx2"/>
                </a:solidFill>
              </a:rPr>
              <a:t>Ingénieur </a:t>
            </a:r>
            <a:r>
              <a:rPr lang="fr-FR" sz="2800" dirty="0">
                <a:solidFill>
                  <a:schemeClr val="tx2"/>
                </a:solidFill>
              </a:rPr>
              <a:t>en informatique</a:t>
            </a:r>
          </a:p>
          <a:p>
            <a:pPr marL="0" lvl="0" indent="0" algn="l" rtl="0">
              <a:spcBef>
                <a:spcPts val="600"/>
              </a:spcBef>
              <a:spcAft>
                <a:spcPts val="0"/>
              </a:spcAft>
              <a:buClr>
                <a:schemeClr val="dk1"/>
              </a:buClr>
              <a:buSzPts val="1100"/>
              <a:buFont typeface="Arial"/>
              <a:buNone/>
            </a:pPr>
            <a:r>
              <a:rPr lang="fr-FR" sz="2800" dirty="0">
                <a:solidFill>
                  <a:schemeClr val="tx2"/>
                </a:solidFill>
              </a:rPr>
              <a:t>Spécialité WEB IA  à l’école Polytechnique de Nice Sophia Antipolis.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Flèches vers le haut">
            <a:extLst>
              <a:ext uri="{FF2B5EF4-FFF2-40B4-BE49-F238E27FC236}">
                <a16:creationId xmlns:a16="http://schemas.microsoft.com/office/drawing/2014/main" id="{DDC1D5B8-7FDE-69A3-EC21-6B2649F9B946}"/>
              </a:ext>
            </a:extLst>
          </p:cNvPr>
          <p:cNvPicPr>
            <a:picLocks noChangeAspect="1"/>
          </p:cNvPicPr>
          <p:nvPr/>
        </p:nvPicPr>
        <p:blipFill>
          <a:blip r:embed="rId2"/>
          <a:stretch>
            <a:fillRect/>
          </a:stretch>
        </p:blipFill>
        <p:spPr>
          <a:xfrm>
            <a:off x="0" y="993778"/>
            <a:ext cx="5850384" cy="487044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2" name="Arc 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re 3">
            <a:extLst>
              <a:ext uri="{FF2B5EF4-FFF2-40B4-BE49-F238E27FC236}">
                <a16:creationId xmlns:a16="http://schemas.microsoft.com/office/drawing/2014/main" id="{453DC4C9-106E-49C8-4680-FB2E05D5BC81}"/>
              </a:ext>
            </a:extLst>
          </p:cNvPr>
          <p:cNvSpPr>
            <a:spLocks noGrp="1"/>
          </p:cNvSpPr>
          <p:nvPr>
            <p:ph type="title"/>
          </p:nvPr>
        </p:nvSpPr>
        <p:spPr>
          <a:xfrm>
            <a:off x="6341618" y="1388713"/>
            <a:ext cx="5130798" cy="2750419"/>
          </a:xfrm>
        </p:spPr>
        <p:txBody>
          <a:bodyPr vert="horz" lIns="91440" tIns="45720" rIns="91440" bIns="45720" rtlCol="0" anchor="b">
            <a:normAutofit/>
          </a:bodyPr>
          <a:lstStyle/>
          <a:p>
            <a:pPr algn="ctr"/>
            <a:r>
              <a:rPr lang="en-US" sz="3800" kern="1200" cap="all" dirty="0">
                <a:solidFill>
                  <a:schemeClr val="tx1"/>
                </a:solidFill>
                <a:latin typeface="+mj-lt"/>
                <a:ea typeface="+mj-ea"/>
                <a:cs typeface="+mj-cs"/>
              </a:rPr>
              <a:t>L’ Augmentation de </a:t>
            </a:r>
            <a:r>
              <a:rPr lang="en-US" sz="3800" kern="1200" cap="all" dirty="0" err="1">
                <a:solidFill>
                  <a:schemeClr val="tx1"/>
                </a:solidFill>
                <a:latin typeface="+mj-lt"/>
                <a:ea typeface="+mj-ea"/>
                <a:cs typeface="+mj-cs"/>
              </a:rPr>
              <a:t>données</a:t>
            </a:r>
            <a:r>
              <a:rPr lang="en-US" sz="3800" kern="1200" cap="all" dirty="0">
                <a:solidFill>
                  <a:schemeClr val="tx1"/>
                </a:solidFill>
                <a:latin typeface="+mj-lt"/>
                <a:ea typeface="+mj-ea"/>
                <a:cs typeface="+mj-cs"/>
              </a:rPr>
              <a:t>, </a:t>
            </a:r>
            <a:r>
              <a:rPr lang="en-US" sz="3800" kern="1200" cap="all" dirty="0" err="1">
                <a:solidFill>
                  <a:schemeClr val="tx1"/>
                </a:solidFill>
                <a:latin typeface="+mj-lt"/>
                <a:ea typeface="+mj-ea"/>
                <a:cs typeface="+mj-cs"/>
              </a:rPr>
              <a:t>ou</a:t>
            </a:r>
            <a:r>
              <a:rPr lang="en-US" sz="3800" kern="1200" cap="all" dirty="0">
                <a:solidFill>
                  <a:schemeClr val="tx1"/>
                </a:solidFill>
                <a:latin typeface="+mj-lt"/>
                <a:ea typeface="+mj-ea"/>
                <a:cs typeface="+mj-cs"/>
              </a:rPr>
              <a:t> Data Augmentation ?</a:t>
            </a:r>
            <a:br>
              <a:rPr lang="en-US" sz="3800" b="0" i="0" u="none" strike="noStrike" kern="1200" dirty="0">
                <a:solidFill>
                  <a:schemeClr val="tx1"/>
                </a:solidFill>
                <a:effectLst/>
                <a:latin typeface="+mj-lt"/>
                <a:ea typeface="+mj-ea"/>
                <a:cs typeface="+mj-cs"/>
              </a:rPr>
            </a:br>
            <a:endParaRPr lang="en-US" sz="3800" kern="1200" dirty="0">
              <a:solidFill>
                <a:schemeClr val="tx1"/>
              </a:solidFill>
              <a:latin typeface="+mj-lt"/>
              <a:ea typeface="+mj-ea"/>
              <a:cs typeface="+mj-cs"/>
            </a:endParaRPr>
          </a:p>
        </p:txBody>
      </p:sp>
      <p:sp>
        <p:nvSpPr>
          <p:cNvPr id="14" name="Oval 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139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DF5B40A9-9658-398E-E4A0-D59E75BC3061}"/>
              </a:ext>
            </a:extLst>
          </p:cNvPr>
          <p:cNvSpPr>
            <a:spLocks noGrp="1"/>
          </p:cNvSpPr>
          <p:nvPr>
            <p:ph type="title"/>
          </p:nvPr>
        </p:nvSpPr>
        <p:spPr>
          <a:xfrm>
            <a:off x="841248" y="256032"/>
            <a:ext cx="10506456" cy="1014984"/>
          </a:xfrm>
        </p:spPr>
        <p:txBody>
          <a:bodyPr anchor="b">
            <a:normAutofit fontScale="90000"/>
          </a:bodyPr>
          <a:lstStyle/>
          <a:p>
            <a:r>
              <a:rPr lang="fr-FR" cap="all" dirty="0">
                <a:solidFill>
                  <a:srgbClr val="C79A52"/>
                </a:solidFill>
                <a:latin typeface="open sans" panose="020B0606030504020204" pitchFamily="34" charset="0"/>
                <a:cs typeface="+mn-cs"/>
              </a:rPr>
              <a:t>Qu’est-ce que c’est L’ Augmentation de données, ou Data Augmentation ?</a:t>
            </a:r>
            <a:br>
              <a:rPr lang="fr-FR" sz="2400" b="0" i="0" u="none" strike="noStrike" dirty="0">
                <a:solidFill>
                  <a:schemeClr val="tx1"/>
                </a:solidFill>
                <a:effectLst/>
                <a:latin typeface="Raleway" pitchFamily="2" charset="77"/>
              </a:rPr>
            </a:br>
            <a:endParaRPr lang="fr-FR" sz="2400" dirty="0">
              <a:solidFill>
                <a:schemeClr val="tx1"/>
              </a:solidFill>
            </a:endParaRP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Espace réservé du texte 4">
            <a:extLst>
              <a:ext uri="{FF2B5EF4-FFF2-40B4-BE49-F238E27FC236}">
                <a16:creationId xmlns:a16="http://schemas.microsoft.com/office/drawing/2014/main" id="{502D4497-8739-D010-777A-956B5A8929CC}"/>
              </a:ext>
            </a:extLst>
          </p:cNvPr>
          <p:cNvGraphicFramePr/>
          <p:nvPr>
            <p:extLst>
              <p:ext uri="{D42A27DB-BD31-4B8C-83A1-F6EECF244321}">
                <p14:modId xmlns:p14="http://schemas.microsoft.com/office/powerpoint/2010/main" val="10670623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95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3F6E6F-5657-9916-B853-F2AB58B9D6BF}"/>
              </a:ext>
            </a:extLst>
          </p:cNvPr>
          <p:cNvSpPr>
            <a:spLocks noGrp="1"/>
          </p:cNvSpPr>
          <p:nvPr>
            <p:ph type="title"/>
          </p:nvPr>
        </p:nvSpPr>
        <p:spPr/>
        <p:txBody>
          <a:bodyPr/>
          <a:lstStyle/>
          <a:p>
            <a:r>
              <a:rPr lang="fr-FR" sz="2500" cap="all" dirty="0">
                <a:solidFill>
                  <a:srgbClr val="C79A52"/>
                </a:solidFill>
                <a:latin typeface="open sans" panose="020B0606030504020204" pitchFamily="34" charset="0"/>
                <a:cs typeface="+mn-cs"/>
              </a:rPr>
              <a:t>Pour procéder à cette augmentation du jeu de données, il existe plusieurs approches.</a:t>
            </a:r>
          </a:p>
        </p:txBody>
      </p:sp>
      <p:sp>
        <p:nvSpPr>
          <p:cNvPr id="3" name="Espace réservé du texte 2">
            <a:extLst>
              <a:ext uri="{FF2B5EF4-FFF2-40B4-BE49-F238E27FC236}">
                <a16:creationId xmlns:a16="http://schemas.microsoft.com/office/drawing/2014/main" id="{1C531D11-DE28-C6C5-822E-2F227014EA51}"/>
              </a:ext>
            </a:extLst>
          </p:cNvPr>
          <p:cNvSpPr>
            <a:spLocks noGrp="1"/>
          </p:cNvSpPr>
          <p:nvPr>
            <p:ph type="body" idx="1"/>
          </p:nvPr>
        </p:nvSpPr>
        <p:spPr/>
        <p:txBody>
          <a:bodyPr>
            <a:normAutofit/>
          </a:bodyPr>
          <a:lstStyle/>
          <a:p>
            <a:pPr marL="0" indent="0">
              <a:buNone/>
            </a:pPr>
            <a:r>
              <a:rPr lang="fr-FR" b="1" i="0" u="none" strike="noStrike" dirty="0">
                <a:solidFill>
                  <a:srgbClr val="747171"/>
                </a:solidFill>
                <a:effectLst/>
                <a:latin typeface="Raleway" pitchFamily="2" charset="77"/>
              </a:rPr>
              <a:t>Transformation de données</a:t>
            </a:r>
          </a:p>
          <a:p>
            <a:pPr marL="0" indent="0">
              <a:buNone/>
            </a:pPr>
            <a:endParaRPr lang="fr-FR" b="1" i="0" u="none" strike="noStrike" dirty="0">
              <a:solidFill>
                <a:srgbClr val="747171"/>
              </a:solidFill>
              <a:effectLst/>
              <a:latin typeface="Raleway" pitchFamily="2" charset="77"/>
            </a:endParaRPr>
          </a:p>
          <a:p>
            <a:pPr marL="0" indent="0">
              <a:buNone/>
            </a:pPr>
            <a:r>
              <a:rPr lang="fr-FR" dirty="0">
                <a:latin typeface="inherit"/>
                <a:cs typeface="+mn-cs"/>
              </a:rPr>
              <a:t>La première approche consiste à transformer des données existantes, c’est ce que nous appelons la transformation de données ou la génération de données.</a:t>
            </a:r>
          </a:p>
          <a:p>
            <a:pPr lvl="1"/>
            <a:r>
              <a:rPr lang="fr-FR" sz="2180" dirty="0">
                <a:latin typeface="inherit"/>
              </a:rPr>
              <a:t>La rotation.</a:t>
            </a:r>
          </a:p>
          <a:p>
            <a:pPr lvl="1"/>
            <a:r>
              <a:rPr lang="fr-FR" sz="2180" dirty="0">
                <a:latin typeface="inherit"/>
              </a:rPr>
              <a:t>Le flou et bruit.</a:t>
            </a:r>
          </a:p>
          <a:p>
            <a:pPr lvl="1"/>
            <a:r>
              <a:rPr lang="fr-FR" sz="2180" dirty="0">
                <a:latin typeface="inherit"/>
              </a:rPr>
              <a:t>Le zoom ou rognage …</a:t>
            </a:r>
          </a:p>
          <a:p>
            <a:pPr lvl="2"/>
            <a:endParaRPr lang="fr-FR" b="1" dirty="0">
              <a:solidFill>
                <a:srgbClr val="747171"/>
              </a:solidFill>
              <a:latin typeface="Raleway" pitchFamily="2" charset="77"/>
            </a:endParaRPr>
          </a:p>
          <a:p>
            <a:pPr marL="0" indent="0">
              <a:buNone/>
            </a:pPr>
            <a:endParaRPr lang="fr-FR" dirty="0"/>
          </a:p>
        </p:txBody>
      </p:sp>
    </p:spTree>
    <p:extLst>
      <p:ext uri="{BB962C8B-B14F-4D97-AF65-F5344CB8AC3E}">
        <p14:creationId xmlns:p14="http://schemas.microsoft.com/office/powerpoint/2010/main" val="3925452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593DA-C6C4-054E-9950-67CF73F693E2}"/>
              </a:ext>
            </a:extLst>
          </p:cNvPr>
          <p:cNvSpPr>
            <a:spLocks noGrp="1"/>
          </p:cNvSpPr>
          <p:nvPr>
            <p:ph type="title"/>
          </p:nvPr>
        </p:nvSpPr>
        <p:spPr/>
        <p:txBody>
          <a:bodyPr/>
          <a:lstStyle/>
          <a:p>
            <a:r>
              <a:rPr lang="fr-FR" sz="2800" cap="all" dirty="0">
                <a:solidFill>
                  <a:srgbClr val="C79A52"/>
                </a:solidFill>
                <a:latin typeface="open sans" panose="020B0606030504020204" pitchFamily="34" charset="0"/>
                <a:cs typeface="+mn-cs"/>
              </a:rPr>
              <a:t>Pour procéder à cette augmentation du jeu de données, il existe plusieurs approches.</a:t>
            </a:r>
            <a:endParaRPr lang="fr-FR" dirty="0"/>
          </a:p>
        </p:txBody>
      </p:sp>
      <p:sp>
        <p:nvSpPr>
          <p:cNvPr id="3" name="Espace réservé du texte 2">
            <a:extLst>
              <a:ext uri="{FF2B5EF4-FFF2-40B4-BE49-F238E27FC236}">
                <a16:creationId xmlns:a16="http://schemas.microsoft.com/office/drawing/2014/main" id="{680B2E32-9750-17B5-B67B-7A2F535F81E4}"/>
              </a:ext>
            </a:extLst>
          </p:cNvPr>
          <p:cNvSpPr>
            <a:spLocks noGrp="1"/>
          </p:cNvSpPr>
          <p:nvPr>
            <p:ph type="body" idx="1"/>
          </p:nvPr>
        </p:nvSpPr>
        <p:spPr/>
        <p:txBody>
          <a:bodyPr/>
          <a:lstStyle/>
          <a:p>
            <a:pPr marL="0" indent="0">
              <a:buNone/>
            </a:pPr>
            <a:r>
              <a:rPr lang="fr-FR" b="1" i="0" u="none" strike="noStrike" dirty="0">
                <a:solidFill>
                  <a:srgbClr val="747171"/>
                </a:solidFill>
                <a:effectLst/>
                <a:latin typeface="Raleway" pitchFamily="2" charset="77"/>
              </a:rPr>
              <a:t>Simulation et données de synthèses</a:t>
            </a:r>
          </a:p>
          <a:p>
            <a:pPr marL="0" indent="0">
              <a:buNone/>
            </a:pPr>
            <a:endParaRPr lang="fr-FR" b="1" i="0" u="none" strike="noStrike" dirty="0">
              <a:solidFill>
                <a:srgbClr val="747171"/>
              </a:solidFill>
              <a:effectLst/>
              <a:latin typeface="Raleway" pitchFamily="2" charset="77"/>
            </a:endParaRPr>
          </a:p>
          <a:p>
            <a:pPr marL="0" indent="0">
              <a:buNone/>
            </a:pPr>
            <a:r>
              <a:rPr lang="fr-FR" dirty="0">
                <a:latin typeface="inherit"/>
                <a:cs typeface="+mn-cs"/>
              </a:rPr>
              <a:t>La seconde approche se base elle aussi sur un jeu de données représentatif mais ici, le but sera de créer de toutes nouvelles images réalistes, et non pas des variantes d’images existantes.</a:t>
            </a:r>
          </a:p>
          <a:p>
            <a:pPr marL="0" indent="0">
              <a:buNone/>
            </a:pPr>
            <a:endParaRPr lang="fr-FR" dirty="0">
              <a:latin typeface="inherit"/>
              <a:cs typeface="+mn-cs"/>
            </a:endParaRPr>
          </a:p>
          <a:p>
            <a:pPr lvl="1" fontAlgn="base"/>
            <a:r>
              <a:rPr lang="fr-FR" sz="2180" dirty="0">
                <a:latin typeface="inherit"/>
              </a:rPr>
              <a:t>l’utilisation de moteur 3D pour créer des environnements virtuels réalistes,</a:t>
            </a:r>
          </a:p>
          <a:p>
            <a:pPr lvl="1" fontAlgn="base"/>
            <a:r>
              <a:rPr lang="fr-FR" sz="2180" dirty="0">
                <a:latin typeface="inherit"/>
              </a:rPr>
              <a:t>l’utilisation de réseaux génératifs capables de créer de toutes nouvelles données.</a:t>
            </a:r>
          </a:p>
          <a:p>
            <a:endParaRPr lang="fr-FR" dirty="0"/>
          </a:p>
        </p:txBody>
      </p:sp>
    </p:spTree>
    <p:extLst>
      <p:ext uri="{BB962C8B-B14F-4D97-AF65-F5344CB8AC3E}">
        <p14:creationId xmlns:p14="http://schemas.microsoft.com/office/powerpoint/2010/main" val="1525748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re 3">
            <a:extLst>
              <a:ext uri="{FF2B5EF4-FFF2-40B4-BE49-F238E27FC236}">
                <a16:creationId xmlns:a16="http://schemas.microsoft.com/office/drawing/2014/main" id="{A01A2212-5487-9044-00D2-4AED5B02BCD3}"/>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6600" kern="1200">
                <a:solidFill>
                  <a:schemeClr val="tx1"/>
                </a:solidFill>
                <a:latin typeface="+mj-lt"/>
                <a:ea typeface="+mj-ea"/>
                <a:cs typeface="+mj-cs"/>
              </a:rPr>
              <a:t>Normalisation de données</a:t>
            </a:r>
          </a:p>
        </p:txBody>
      </p:sp>
      <p:pic>
        <p:nvPicPr>
          <p:cNvPr id="3074" name="Picture 2" descr="How, When, and Why Should You Normalize / Standardize / Rescale… – Towards  AI">
            <a:extLst>
              <a:ext uri="{FF2B5EF4-FFF2-40B4-BE49-F238E27FC236}">
                <a16:creationId xmlns:a16="http://schemas.microsoft.com/office/drawing/2014/main" id="{59998324-7AFC-41A7-7CF5-172D1E1D99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73908" y="706952"/>
            <a:ext cx="6439588" cy="2511439"/>
          </a:xfrm>
          <a:prstGeom prst="rect">
            <a:avLst/>
          </a:prstGeom>
          <a:noFill/>
          <a:extLst>
            <a:ext uri="{909E8E84-426E-40DD-AFC4-6F175D3DCCD1}">
              <a14:hiddenFill xmlns:a14="http://schemas.microsoft.com/office/drawing/2010/main">
                <a:solidFill>
                  <a:srgbClr val="FFFFFF"/>
                </a:solidFill>
              </a14:hiddenFill>
            </a:ext>
          </a:extLst>
        </p:spPr>
      </p:pic>
      <p:sp>
        <p:nvSpPr>
          <p:cNvPr id="3081"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35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E8BFCE8-D3C6-5730-A659-76EF1C95D642}"/>
              </a:ext>
            </a:extLst>
          </p:cNvPr>
          <p:cNvSpPr>
            <a:spLocks noGrp="1"/>
          </p:cNvSpPr>
          <p:nvPr>
            <p:ph type="title"/>
          </p:nvPr>
        </p:nvSpPr>
        <p:spPr>
          <a:xfrm>
            <a:off x="686834" y="1153572"/>
            <a:ext cx="3200400" cy="4461163"/>
          </a:xfrm>
        </p:spPr>
        <p:txBody>
          <a:bodyPr>
            <a:normAutofit/>
          </a:bodyPr>
          <a:lstStyle/>
          <a:p>
            <a:r>
              <a:rPr lang="fr-FR" cap="all">
                <a:solidFill>
                  <a:srgbClr val="FFFFFF"/>
                </a:solidFill>
                <a:latin typeface="open sans" panose="020B0606030504020204" pitchFamily="34" charset="0"/>
                <a:cs typeface="+mn-cs"/>
              </a:rPr>
              <a:t>Qu’est-ce que la normalisation ?</a:t>
            </a:r>
            <a:br>
              <a:rPr lang="fr-FR" b="1" i="0" u="none" strike="noStrike">
                <a:solidFill>
                  <a:srgbClr val="FFFFFF"/>
                </a:solidFill>
                <a:effectLst/>
                <a:latin typeface="Work Sans" panose="020F0502020204030204" pitchFamily="34" charset="0"/>
              </a:rPr>
            </a:br>
            <a:endParaRPr lang="fr-FR">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Espace réservé du texte 3">
            <a:extLst>
              <a:ext uri="{FF2B5EF4-FFF2-40B4-BE49-F238E27FC236}">
                <a16:creationId xmlns:a16="http://schemas.microsoft.com/office/drawing/2014/main" id="{05D152FD-3086-0C35-13BB-276029963081}"/>
              </a:ext>
            </a:extLst>
          </p:cNvPr>
          <p:cNvSpPr>
            <a:spLocks noGrp="1"/>
          </p:cNvSpPr>
          <p:nvPr>
            <p:ph type="body" idx="1"/>
          </p:nvPr>
        </p:nvSpPr>
        <p:spPr>
          <a:xfrm>
            <a:off x="4447308" y="591344"/>
            <a:ext cx="6906491" cy="5585619"/>
          </a:xfrm>
        </p:spPr>
        <p:txBody>
          <a:bodyPr anchor="ctr">
            <a:normAutofit/>
          </a:bodyPr>
          <a:lstStyle/>
          <a:p>
            <a:pPr marL="0" indent="0">
              <a:buFont typeface="Arial" panose="020B0604020202020204" pitchFamily="34" charset="0"/>
              <a:buNone/>
            </a:pPr>
            <a:r>
              <a:rPr lang="fr-FR" b="1" dirty="0">
                <a:latin typeface="inherit"/>
                <a:cs typeface="+mn-cs"/>
              </a:rPr>
              <a:t>Définition : </a:t>
            </a:r>
            <a:r>
              <a:rPr lang="fr-FR" dirty="0">
                <a:latin typeface="inherit"/>
                <a:cs typeface="+mn-cs"/>
              </a:rPr>
              <a:t>La normalisation est une opération du pré-traitement de données qui a pour but de mettre sur une même échelle toutes les variables quantitatives.</a:t>
            </a:r>
          </a:p>
          <a:p>
            <a:pPr marL="0" indent="0">
              <a:buFont typeface="Arial" panose="020B0604020202020204" pitchFamily="34" charset="0"/>
              <a:buNone/>
            </a:pPr>
            <a:endParaRPr lang="fr-FR" dirty="0">
              <a:latin typeface="inherit"/>
              <a:cs typeface="+mn-cs"/>
            </a:endParaRPr>
          </a:p>
          <a:p>
            <a:pPr marL="0" indent="0">
              <a:buFont typeface="Arial" panose="020B0604020202020204" pitchFamily="34" charset="0"/>
              <a:buNone/>
            </a:pPr>
            <a:r>
              <a:rPr lang="fr-FR" b="1" dirty="0">
                <a:latin typeface="inherit"/>
                <a:cs typeface="+mn-cs"/>
              </a:rPr>
              <a:t>Exemple :</a:t>
            </a:r>
          </a:p>
          <a:p>
            <a:r>
              <a:rPr lang="fr-FR" dirty="0">
                <a:latin typeface="inherit"/>
                <a:cs typeface="+mn-cs"/>
              </a:rPr>
              <a:t>Supposons qu’on ait à comparer les variables taille et âge. Ces deux variables n’étant pas sur une même échelle de grandeur, la comparaison n’aura pas véritablement de sens. Une mise à échelle est nécessaire pour mettre nos variables sur la même échelle, c’est ce qui facilitera la comparaison et lui donnera du sens.</a:t>
            </a:r>
          </a:p>
          <a:p>
            <a:endParaRPr lang="fr-FR" dirty="0"/>
          </a:p>
        </p:txBody>
      </p:sp>
    </p:spTree>
    <p:extLst>
      <p:ext uri="{BB962C8B-B14F-4D97-AF65-F5344CB8AC3E}">
        <p14:creationId xmlns:p14="http://schemas.microsoft.com/office/powerpoint/2010/main" val="336423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21F2225-4C7F-4B0A-4AC1-008537C5DB01}"/>
              </a:ext>
            </a:extLst>
          </p:cNvPr>
          <p:cNvSpPr txBox="1"/>
          <p:nvPr/>
        </p:nvSpPr>
        <p:spPr>
          <a:xfrm>
            <a:off x="609599" y="1876266"/>
            <a:ext cx="11582400" cy="4789003"/>
          </a:xfrm>
          <a:prstGeom prst="rect">
            <a:avLst/>
          </a:prstGeom>
          <a:noFill/>
        </p:spPr>
        <p:txBody>
          <a:bodyPr wrap="square">
            <a:spAutoFit/>
          </a:bodyPr>
          <a:lstStyle/>
          <a:p>
            <a:pPr marL="342900" indent="-342900">
              <a:buFont typeface="Arial" panose="020B0604020202020204" pitchFamily="34" charset="0"/>
              <a:buChar char="•"/>
            </a:pPr>
            <a:r>
              <a:rPr lang="fr-FR" sz="2180" dirty="0">
                <a:latin typeface="inherit"/>
              </a:rPr>
              <a:t>Données pour l’apprentissage (train) </a:t>
            </a:r>
          </a:p>
          <a:p>
            <a:pPr marL="800100" lvl="1" indent="-342900">
              <a:buFont typeface="Arial" panose="020B0604020202020204" pitchFamily="34" charset="0"/>
              <a:buChar char="•"/>
            </a:pPr>
            <a:r>
              <a:rPr lang="fr-FR" sz="2180" dirty="0">
                <a:latin typeface="inherit"/>
              </a:rPr>
              <a:t>doit comporter des positifs et négatifs </a:t>
            </a:r>
          </a:p>
          <a:p>
            <a:pPr lvl="1"/>
            <a:endParaRPr lang="fr-FR" sz="2180" dirty="0">
              <a:latin typeface="inherit"/>
            </a:endParaRPr>
          </a:p>
          <a:p>
            <a:pPr marL="342900" indent="-342900">
              <a:buFont typeface="Arial" panose="020B0604020202020204" pitchFamily="34" charset="0"/>
              <a:buChar char="•"/>
            </a:pPr>
            <a:r>
              <a:rPr lang="fr-FR" sz="2180" dirty="0">
                <a:latin typeface="inherit"/>
              </a:rPr>
              <a:t>Données de validation</a:t>
            </a:r>
          </a:p>
          <a:p>
            <a:pPr marL="800100" lvl="1" indent="-342900">
              <a:buFont typeface="Arial" panose="020B0604020202020204" pitchFamily="34" charset="0"/>
              <a:buChar char="•"/>
            </a:pPr>
            <a:r>
              <a:rPr lang="fr-FR" sz="2180" dirty="0">
                <a:latin typeface="inherit"/>
              </a:rPr>
              <a:t>afin de stopper l’apprentissage</a:t>
            </a:r>
          </a:p>
          <a:p>
            <a:pPr marL="800100" lvl="1" indent="-342900">
              <a:buFont typeface="Arial" panose="020B0604020202020204" pitchFamily="34" charset="0"/>
              <a:buChar char="•"/>
            </a:pPr>
            <a:r>
              <a:rPr lang="fr-FR" sz="2180" dirty="0">
                <a:latin typeface="inherit"/>
              </a:rPr>
              <a:t>afin de choisir des </a:t>
            </a:r>
            <a:r>
              <a:rPr lang="fr-FR" sz="2180" dirty="0" err="1">
                <a:latin typeface="inherit"/>
              </a:rPr>
              <a:t>hyper-paramètres</a:t>
            </a:r>
            <a:r>
              <a:rPr lang="fr-FR" sz="2180" dirty="0">
                <a:latin typeface="inherit"/>
              </a:rPr>
              <a:t> </a:t>
            </a:r>
          </a:p>
          <a:p>
            <a:pPr lvl="1"/>
            <a:endParaRPr lang="fr-FR" sz="2180" dirty="0">
              <a:latin typeface="inherit"/>
            </a:endParaRPr>
          </a:p>
          <a:p>
            <a:pPr marL="342900" indent="-342900">
              <a:buFont typeface="Arial" panose="020B0604020202020204" pitchFamily="34" charset="0"/>
              <a:buChar char="•"/>
            </a:pPr>
            <a:r>
              <a:rPr lang="fr-FR" sz="2180" dirty="0">
                <a:latin typeface="inherit"/>
              </a:rPr>
              <a:t>Données de test (test)</a:t>
            </a:r>
          </a:p>
          <a:p>
            <a:pPr marL="800100" lvl="1" indent="-342900">
              <a:buFont typeface="Arial" panose="020B0604020202020204" pitchFamily="34" charset="0"/>
              <a:buChar char="•"/>
            </a:pPr>
            <a:r>
              <a:rPr lang="fr-FR" sz="2180" dirty="0">
                <a:latin typeface="inherit"/>
              </a:rPr>
              <a:t>pour évaluer les performances de l’algorithme. </a:t>
            </a:r>
          </a:p>
          <a:p>
            <a:pPr marL="742950" lvl="1" indent="-285750">
              <a:buFont typeface="Arial" panose="020B0604020202020204" pitchFamily="34" charset="0"/>
              <a:buChar char="•"/>
            </a:pPr>
            <a:r>
              <a:rPr lang="fr-FR" sz="2180" dirty="0">
                <a:latin typeface="inherit"/>
              </a:rPr>
              <a:t>doit comporter des positifs et négatifs dans les mêmes proportions que pour l’apprentissage.</a:t>
            </a:r>
          </a:p>
          <a:p>
            <a:pPr lvl="1"/>
            <a:r>
              <a:rPr lang="fr-FR" sz="2180" dirty="0">
                <a:latin typeface="inherit"/>
              </a:rPr>
              <a:t> </a:t>
            </a:r>
          </a:p>
          <a:p>
            <a:pPr marL="342900" indent="-342900">
              <a:buFont typeface="Arial" panose="020B0604020202020204" pitchFamily="34" charset="0"/>
              <a:buChar char="•"/>
            </a:pPr>
            <a:r>
              <a:rPr lang="fr-FR" sz="2180" dirty="0">
                <a:latin typeface="inherit"/>
              </a:rPr>
              <a:t>Proportions couramment utilisées : </a:t>
            </a:r>
            <a:r>
              <a:rPr lang="fr-FR" sz="2180" dirty="0">
                <a:highlight>
                  <a:srgbClr val="FFFF00"/>
                </a:highlight>
                <a:latin typeface="inherit"/>
              </a:rPr>
              <a:t>60% 20% 20% </a:t>
            </a:r>
            <a:r>
              <a:rPr lang="fr-FR" sz="2180" dirty="0">
                <a:latin typeface="inherit"/>
              </a:rPr>
              <a:t>ou </a:t>
            </a:r>
            <a:r>
              <a:rPr lang="fr-FR" sz="2180" dirty="0">
                <a:highlight>
                  <a:srgbClr val="C0C0C0"/>
                </a:highlight>
                <a:latin typeface="inherit"/>
              </a:rPr>
              <a:t>80% 0% 20% </a:t>
            </a:r>
          </a:p>
          <a:p>
            <a:pPr marL="342900" indent="-342900">
              <a:buFont typeface="Arial" panose="020B0604020202020204" pitchFamily="34" charset="0"/>
              <a:buChar char="•"/>
            </a:pPr>
            <a:r>
              <a:rPr lang="fr-FR" sz="2180" dirty="0">
                <a:latin typeface="inherit"/>
              </a:rPr>
              <a:t>Si le nombre de données est faible : </a:t>
            </a:r>
          </a:p>
          <a:p>
            <a:r>
              <a:rPr lang="fr-FR" sz="2180" dirty="0">
                <a:latin typeface="inherit"/>
              </a:rPr>
              <a:t>validation croisée (cross-validation).</a:t>
            </a:r>
          </a:p>
        </p:txBody>
      </p:sp>
      <p:sp>
        <p:nvSpPr>
          <p:cNvPr id="2" name="ZoneTexte 1">
            <a:extLst>
              <a:ext uri="{FF2B5EF4-FFF2-40B4-BE49-F238E27FC236}">
                <a16:creationId xmlns:a16="http://schemas.microsoft.com/office/drawing/2014/main" id="{E4C9D1B5-636B-7597-349E-8291A3F123D1}"/>
              </a:ext>
            </a:extLst>
          </p:cNvPr>
          <p:cNvSpPr txBox="1"/>
          <p:nvPr/>
        </p:nvSpPr>
        <p:spPr>
          <a:xfrm>
            <a:off x="609599" y="445248"/>
            <a:ext cx="8011336" cy="519245"/>
          </a:xfrm>
          <a:prstGeom prst="rect">
            <a:avLst/>
          </a:prstGeom>
          <a:noFill/>
        </p:spPr>
        <p:txBody>
          <a:bodyPr wrap="square">
            <a:spAutoFit/>
          </a:bodyPr>
          <a:lstStyle/>
          <a:p>
            <a:pPr algn="l" fontAlgn="auto"/>
            <a:r>
              <a:rPr lang="fr-FR" sz="2774" cap="all" dirty="0">
                <a:solidFill>
                  <a:srgbClr val="C79A52"/>
                </a:solidFill>
                <a:latin typeface="open sans" panose="020B0606030504020204" pitchFamily="34" charset="0"/>
                <a:ea typeface="+mj-ea"/>
              </a:rPr>
              <a:t>Comment séparer nos données ?</a:t>
            </a:r>
          </a:p>
        </p:txBody>
      </p:sp>
    </p:spTree>
    <p:extLst>
      <p:ext uri="{BB962C8B-B14F-4D97-AF65-F5344CB8AC3E}">
        <p14:creationId xmlns:p14="http://schemas.microsoft.com/office/powerpoint/2010/main" val="313069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96C9933-7F80-179C-F037-5EAFDB6C5A71}"/>
              </a:ext>
            </a:extLst>
          </p:cNvPr>
          <p:cNvSpPr>
            <a:spLocks noGrp="1"/>
          </p:cNvSpPr>
          <p:nvPr>
            <p:ph type="title"/>
          </p:nvPr>
        </p:nvSpPr>
        <p:spPr/>
        <p:txBody>
          <a:bodyPr/>
          <a:lstStyle/>
          <a:p>
            <a:r>
              <a:rPr lang="fr-FR" cap="all" dirty="0">
                <a:solidFill>
                  <a:srgbClr val="C79A52"/>
                </a:solidFill>
                <a:latin typeface="open sans" panose="020B0606030504020204" pitchFamily="34" charset="0"/>
                <a:cs typeface="+mn-cs"/>
              </a:rPr>
              <a:t>Data</a:t>
            </a:r>
            <a:r>
              <a:rPr lang="fr-FR" dirty="0">
                <a:solidFill>
                  <a:schemeClr val="tx1"/>
                </a:solidFill>
              </a:rPr>
              <a:t> </a:t>
            </a:r>
            <a:r>
              <a:rPr lang="fr-FR" cap="all" dirty="0">
                <a:solidFill>
                  <a:srgbClr val="C79A52"/>
                </a:solidFill>
                <a:latin typeface="open sans" panose="020B0606030504020204" pitchFamily="34" charset="0"/>
                <a:cs typeface="+mn-cs"/>
              </a:rPr>
              <a:t>visualisation</a:t>
            </a:r>
          </a:p>
        </p:txBody>
      </p:sp>
      <p:pic>
        <p:nvPicPr>
          <p:cNvPr id="4098" name="Picture 2" descr="matplotlib 圖表教學( Python ) | STEAM 教育學習網">
            <a:extLst>
              <a:ext uri="{FF2B5EF4-FFF2-40B4-BE49-F238E27FC236}">
                <a16:creationId xmlns:a16="http://schemas.microsoft.com/office/drawing/2014/main" id="{FFC07BDE-A7D9-1268-6224-7C3D11C835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050" y="4140926"/>
            <a:ext cx="4739950" cy="24884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0" name="Espace réservé du texte 4">
            <a:extLst>
              <a:ext uri="{FF2B5EF4-FFF2-40B4-BE49-F238E27FC236}">
                <a16:creationId xmlns:a16="http://schemas.microsoft.com/office/drawing/2014/main" id="{833570DE-8633-38FE-77E8-2D7A9F752705}"/>
              </a:ext>
            </a:extLst>
          </p:cNvPr>
          <p:cNvGraphicFramePr/>
          <p:nvPr>
            <p:extLst>
              <p:ext uri="{D42A27DB-BD31-4B8C-83A1-F6EECF244321}">
                <p14:modId xmlns:p14="http://schemas.microsoft.com/office/powerpoint/2010/main" val="1793005200"/>
              </p:ext>
            </p:extLst>
          </p:nvPr>
        </p:nvGraphicFramePr>
        <p:xfrm>
          <a:off x="838200" y="1825625"/>
          <a:ext cx="10515600" cy="2315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2022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7B19D62C-3974-C4D8-E6DB-40B3D1B47A95}"/>
              </a:ext>
            </a:extLst>
          </p:cNvPr>
          <p:cNvSpPr>
            <a:spLocks noGrp="1"/>
          </p:cNvSpPr>
          <p:nvPr>
            <p:ph type="ctrTitle"/>
          </p:nvPr>
        </p:nvSpPr>
        <p:spPr>
          <a:xfrm>
            <a:off x="5093520" y="2744662"/>
            <a:ext cx="6589707" cy="2387600"/>
          </a:xfrm>
        </p:spPr>
        <p:txBody>
          <a:bodyPr>
            <a:normAutofit/>
          </a:bodyPr>
          <a:lstStyle/>
          <a:p>
            <a:pPr algn="r"/>
            <a:r>
              <a:rPr lang="fr-FR">
                <a:solidFill>
                  <a:srgbClr val="FFFFFF"/>
                </a:solidFill>
              </a:rPr>
              <a:t>classification</a:t>
            </a:r>
          </a:p>
        </p:txBody>
      </p:sp>
      <p:sp>
        <p:nvSpPr>
          <p:cNvPr id="3" name="Sous-titre 2">
            <a:extLst>
              <a:ext uri="{FF2B5EF4-FFF2-40B4-BE49-F238E27FC236}">
                <a16:creationId xmlns:a16="http://schemas.microsoft.com/office/drawing/2014/main" id="{7267A8E3-EC16-9B08-D697-8380DD7C798D}"/>
              </a:ext>
            </a:extLst>
          </p:cNvPr>
          <p:cNvSpPr>
            <a:spLocks noGrp="1"/>
          </p:cNvSpPr>
          <p:nvPr>
            <p:ph type="subTitle" idx="1"/>
          </p:nvPr>
        </p:nvSpPr>
        <p:spPr>
          <a:xfrm>
            <a:off x="5093520" y="5224337"/>
            <a:ext cx="6589707" cy="1329443"/>
          </a:xfrm>
        </p:spPr>
        <p:txBody>
          <a:bodyPr>
            <a:normAutofit/>
          </a:bodyPr>
          <a:lstStyle/>
          <a:p>
            <a:pPr algn="r"/>
            <a:r>
              <a:rPr lang="fr-FR" dirty="0">
                <a:solidFill>
                  <a:srgbClr val="FFFFFF"/>
                </a:solidFill>
              </a:rPr>
              <a:t>Binaire , </a:t>
            </a:r>
            <a:r>
              <a:rPr lang="fr-FR" dirty="0" err="1">
                <a:solidFill>
                  <a:srgbClr val="FFFFFF"/>
                </a:solidFill>
              </a:rPr>
              <a:t>multiclass</a:t>
            </a:r>
            <a:endParaRPr lang="fr-FR" dirty="0">
              <a:solidFill>
                <a:srgbClr val="FFFFFF"/>
              </a:solidFill>
            </a:endParaRPr>
          </a:p>
        </p:txBody>
      </p:sp>
      <p:cxnSp>
        <p:nvCxnSpPr>
          <p:cNvPr id="12" name="Straight Connector 11">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98423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7047" y="0"/>
            <a:ext cx="3272965" cy="461219"/>
          </a:xfrm>
          <a:prstGeom prst="rect">
            <a:avLst/>
          </a:prstGeom>
        </p:spPr>
        <p:txBody>
          <a:bodyPr vert="horz" wrap="square" lIns="0" tIns="33975" rIns="0" bIns="0" rtlCol="0">
            <a:spAutoFit/>
          </a:bodyPr>
          <a:lstStyle/>
          <a:p>
            <a:pPr marL="25168">
              <a:spcBef>
                <a:spcPts val="268"/>
              </a:spcBef>
            </a:pPr>
            <a:r>
              <a:rPr sz="2774" spc="10" dirty="0">
                <a:solidFill>
                  <a:srgbClr val="FFFFFF"/>
                </a:solidFill>
                <a:latin typeface="LM Sans 12"/>
                <a:cs typeface="LM Sans 12"/>
              </a:rPr>
              <a:t>Classification </a:t>
            </a:r>
            <a:r>
              <a:rPr sz="2774" spc="20" dirty="0">
                <a:solidFill>
                  <a:srgbClr val="FFFFFF"/>
                </a:solidFill>
                <a:latin typeface="LM Sans 12"/>
                <a:cs typeface="LM Sans 12"/>
              </a:rPr>
              <a:t>binaire</a:t>
            </a:r>
            <a:r>
              <a:rPr sz="2774" spc="-50" dirty="0">
                <a:solidFill>
                  <a:srgbClr val="FFFFFF"/>
                </a:solidFill>
                <a:latin typeface="LM Sans 12"/>
                <a:cs typeface="LM Sans 12"/>
              </a:rPr>
              <a:t> </a:t>
            </a:r>
            <a:r>
              <a:rPr sz="2774" spc="10" dirty="0">
                <a:solidFill>
                  <a:srgbClr val="FFFFFF"/>
                </a:solidFill>
                <a:latin typeface="LM Sans 12"/>
                <a:cs typeface="LM Sans 12"/>
              </a:rPr>
              <a:t>:</a:t>
            </a:r>
            <a:endParaRPr sz="2774" dirty="0">
              <a:latin typeface="LM Sans 12"/>
              <a:cs typeface="LM Sans 12"/>
            </a:endParaRPr>
          </a:p>
        </p:txBody>
      </p:sp>
      <p:sp>
        <p:nvSpPr>
          <p:cNvPr id="3" name="object 3"/>
          <p:cNvSpPr/>
          <p:nvPr/>
        </p:nvSpPr>
        <p:spPr>
          <a:xfrm>
            <a:off x="1852898" y="1907857"/>
            <a:ext cx="858293" cy="1125415"/>
          </a:xfrm>
          <a:prstGeom prst="rect">
            <a:avLst/>
          </a:prstGeom>
          <a:blipFill>
            <a:blip r:embed="rId2" cstate="print"/>
            <a:stretch>
              <a:fillRect/>
            </a:stretch>
          </a:blipFill>
        </p:spPr>
        <p:txBody>
          <a:bodyPr wrap="square" lIns="0" tIns="0" rIns="0" bIns="0" rtlCol="0"/>
          <a:lstStyle/>
          <a:p>
            <a:endParaRPr sz="3567"/>
          </a:p>
        </p:txBody>
      </p:sp>
      <p:sp>
        <p:nvSpPr>
          <p:cNvPr id="4" name="object 4"/>
          <p:cNvSpPr/>
          <p:nvPr/>
        </p:nvSpPr>
        <p:spPr>
          <a:xfrm>
            <a:off x="2811459" y="2078287"/>
            <a:ext cx="858279" cy="954988"/>
          </a:xfrm>
          <a:prstGeom prst="rect">
            <a:avLst/>
          </a:prstGeom>
          <a:blipFill>
            <a:blip r:embed="rId3" cstate="print"/>
            <a:stretch>
              <a:fillRect/>
            </a:stretch>
          </a:blipFill>
        </p:spPr>
        <p:txBody>
          <a:bodyPr wrap="square" lIns="0" tIns="0" rIns="0" bIns="0" rtlCol="0"/>
          <a:lstStyle/>
          <a:p>
            <a:endParaRPr sz="3567"/>
          </a:p>
        </p:txBody>
      </p:sp>
      <p:sp>
        <p:nvSpPr>
          <p:cNvPr id="5" name="object 5"/>
          <p:cNvSpPr/>
          <p:nvPr/>
        </p:nvSpPr>
        <p:spPr>
          <a:xfrm>
            <a:off x="3770044" y="2175000"/>
            <a:ext cx="858275" cy="858275"/>
          </a:xfrm>
          <a:prstGeom prst="rect">
            <a:avLst/>
          </a:prstGeom>
          <a:blipFill>
            <a:blip r:embed="rId4" cstate="print"/>
            <a:stretch>
              <a:fillRect/>
            </a:stretch>
          </a:blipFill>
        </p:spPr>
        <p:txBody>
          <a:bodyPr wrap="square" lIns="0" tIns="0" rIns="0" bIns="0" rtlCol="0"/>
          <a:lstStyle/>
          <a:p>
            <a:endParaRPr sz="3567"/>
          </a:p>
        </p:txBody>
      </p:sp>
      <p:sp>
        <p:nvSpPr>
          <p:cNvPr id="6" name="object 6"/>
          <p:cNvSpPr/>
          <p:nvPr/>
        </p:nvSpPr>
        <p:spPr>
          <a:xfrm>
            <a:off x="4728627" y="2495394"/>
            <a:ext cx="858190" cy="537880"/>
          </a:xfrm>
          <a:prstGeom prst="rect">
            <a:avLst/>
          </a:prstGeom>
          <a:blipFill>
            <a:blip r:embed="rId5" cstate="print"/>
            <a:stretch>
              <a:fillRect/>
            </a:stretch>
          </a:blipFill>
        </p:spPr>
        <p:txBody>
          <a:bodyPr wrap="square" lIns="0" tIns="0" rIns="0" bIns="0" rtlCol="0"/>
          <a:lstStyle/>
          <a:p>
            <a:endParaRPr sz="3567"/>
          </a:p>
        </p:txBody>
      </p:sp>
      <p:sp>
        <p:nvSpPr>
          <p:cNvPr id="7" name="object 7"/>
          <p:cNvSpPr/>
          <p:nvPr/>
        </p:nvSpPr>
        <p:spPr>
          <a:xfrm>
            <a:off x="5687212" y="1743492"/>
            <a:ext cx="858291" cy="1289782"/>
          </a:xfrm>
          <a:prstGeom prst="rect">
            <a:avLst/>
          </a:prstGeom>
          <a:blipFill>
            <a:blip r:embed="rId6" cstate="print"/>
            <a:stretch>
              <a:fillRect/>
            </a:stretch>
          </a:blipFill>
        </p:spPr>
        <p:txBody>
          <a:bodyPr wrap="square" lIns="0" tIns="0" rIns="0" bIns="0" rtlCol="0"/>
          <a:lstStyle/>
          <a:p>
            <a:endParaRPr sz="3567"/>
          </a:p>
        </p:txBody>
      </p:sp>
      <p:sp>
        <p:nvSpPr>
          <p:cNvPr id="8" name="object 8"/>
          <p:cNvSpPr/>
          <p:nvPr/>
        </p:nvSpPr>
        <p:spPr>
          <a:xfrm>
            <a:off x="6645798" y="1887498"/>
            <a:ext cx="858225" cy="1145777"/>
          </a:xfrm>
          <a:prstGeom prst="rect">
            <a:avLst/>
          </a:prstGeom>
          <a:blipFill>
            <a:blip r:embed="rId7" cstate="print"/>
            <a:stretch>
              <a:fillRect/>
            </a:stretch>
          </a:blipFill>
        </p:spPr>
        <p:txBody>
          <a:bodyPr wrap="square" lIns="0" tIns="0" rIns="0" bIns="0" rtlCol="0"/>
          <a:lstStyle/>
          <a:p>
            <a:endParaRPr sz="3567"/>
          </a:p>
        </p:txBody>
      </p:sp>
      <p:sp>
        <p:nvSpPr>
          <p:cNvPr id="9" name="object 9"/>
          <p:cNvSpPr/>
          <p:nvPr/>
        </p:nvSpPr>
        <p:spPr>
          <a:xfrm>
            <a:off x="7604357" y="1961548"/>
            <a:ext cx="858235" cy="1071727"/>
          </a:xfrm>
          <a:prstGeom prst="rect">
            <a:avLst/>
          </a:prstGeom>
          <a:blipFill>
            <a:blip r:embed="rId8" cstate="print"/>
            <a:stretch>
              <a:fillRect/>
            </a:stretch>
          </a:blipFill>
        </p:spPr>
        <p:txBody>
          <a:bodyPr wrap="square" lIns="0" tIns="0" rIns="0" bIns="0" rtlCol="0"/>
          <a:lstStyle/>
          <a:p>
            <a:endParaRPr sz="3567"/>
          </a:p>
        </p:txBody>
      </p:sp>
      <p:sp>
        <p:nvSpPr>
          <p:cNvPr id="10" name="object 10"/>
          <p:cNvSpPr/>
          <p:nvPr/>
        </p:nvSpPr>
        <p:spPr>
          <a:xfrm>
            <a:off x="8562942" y="1897765"/>
            <a:ext cx="858233" cy="1135508"/>
          </a:xfrm>
          <a:prstGeom prst="rect">
            <a:avLst/>
          </a:prstGeom>
          <a:blipFill>
            <a:blip r:embed="rId9" cstate="print"/>
            <a:stretch>
              <a:fillRect/>
            </a:stretch>
          </a:blipFill>
        </p:spPr>
        <p:txBody>
          <a:bodyPr wrap="square" lIns="0" tIns="0" rIns="0" bIns="0" rtlCol="0"/>
          <a:lstStyle/>
          <a:p>
            <a:endParaRPr sz="3567"/>
          </a:p>
        </p:txBody>
      </p:sp>
      <p:sp>
        <p:nvSpPr>
          <p:cNvPr id="11" name="object 11"/>
          <p:cNvSpPr/>
          <p:nvPr/>
        </p:nvSpPr>
        <p:spPr>
          <a:xfrm>
            <a:off x="9521526" y="1799492"/>
            <a:ext cx="858281" cy="1233780"/>
          </a:xfrm>
          <a:prstGeom prst="rect">
            <a:avLst/>
          </a:prstGeom>
          <a:blipFill>
            <a:blip r:embed="rId10" cstate="print"/>
            <a:stretch>
              <a:fillRect/>
            </a:stretch>
          </a:blipFill>
        </p:spPr>
        <p:txBody>
          <a:bodyPr wrap="square" lIns="0" tIns="0" rIns="0" bIns="0" rtlCol="0"/>
          <a:lstStyle/>
          <a:p>
            <a:endParaRPr sz="3567"/>
          </a:p>
        </p:txBody>
      </p:sp>
      <p:sp>
        <p:nvSpPr>
          <p:cNvPr id="12" name="object 12"/>
          <p:cNvSpPr/>
          <p:nvPr/>
        </p:nvSpPr>
        <p:spPr>
          <a:xfrm>
            <a:off x="1852898" y="3790880"/>
            <a:ext cx="858261" cy="571134"/>
          </a:xfrm>
          <a:prstGeom prst="rect">
            <a:avLst/>
          </a:prstGeom>
          <a:blipFill>
            <a:blip r:embed="rId11" cstate="print"/>
            <a:stretch>
              <a:fillRect/>
            </a:stretch>
          </a:blipFill>
        </p:spPr>
        <p:txBody>
          <a:bodyPr wrap="square" lIns="0" tIns="0" rIns="0" bIns="0" rtlCol="0"/>
          <a:lstStyle/>
          <a:p>
            <a:endParaRPr sz="3567"/>
          </a:p>
        </p:txBody>
      </p:sp>
      <p:sp>
        <p:nvSpPr>
          <p:cNvPr id="13" name="object 13"/>
          <p:cNvSpPr/>
          <p:nvPr/>
        </p:nvSpPr>
        <p:spPr>
          <a:xfrm>
            <a:off x="2811458" y="3790880"/>
            <a:ext cx="858261" cy="571134"/>
          </a:xfrm>
          <a:prstGeom prst="rect">
            <a:avLst/>
          </a:prstGeom>
          <a:blipFill>
            <a:blip r:embed="rId12" cstate="print"/>
            <a:stretch>
              <a:fillRect/>
            </a:stretch>
          </a:blipFill>
        </p:spPr>
        <p:txBody>
          <a:bodyPr wrap="square" lIns="0" tIns="0" rIns="0" bIns="0" rtlCol="0"/>
          <a:lstStyle/>
          <a:p>
            <a:endParaRPr sz="3567"/>
          </a:p>
        </p:txBody>
      </p:sp>
      <p:sp>
        <p:nvSpPr>
          <p:cNvPr id="14" name="object 14"/>
          <p:cNvSpPr/>
          <p:nvPr/>
        </p:nvSpPr>
        <p:spPr>
          <a:xfrm>
            <a:off x="3770043" y="3733075"/>
            <a:ext cx="858241" cy="628940"/>
          </a:xfrm>
          <a:prstGeom prst="rect">
            <a:avLst/>
          </a:prstGeom>
          <a:blipFill>
            <a:blip r:embed="rId13" cstate="print"/>
            <a:stretch>
              <a:fillRect/>
            </a:stretch>
          </a:blipFill>
        </p:spPr>
        <p:txBody>
          <a:bodyPr wrap="square" lIns="0" tIns="0" rIns="0" bIns="0" rtlCol="0"/>
          <a:lstStyle/>
          <a:p>
            <a:endParaRPr sz="3567"/>
          </a:p>
        </p:txBody>
      </p:sp>
      <p:sp>
        <p:nvSpPr>
          <p:cNvPr id="15" name="object 15"/>
          <p:cNvSpPr/>
          <p:nvPr/>
        </p:nvSpPr>
        <p:spPr>
          <a:xfrm>
            <a:off x="4728627" y="3790880"/>
            <a:ext cx="858261" cy="571134"/>
          </a:xfrm>
          <a:prstGeom prst="rect">
            <a:avLst/>
          </a:prstGeom>
          <a:blipFill>
            <a:blip r:embed="rId14" cstate="print"/>
            <a:stretch>
              <a:fillRect/>
            </a:stretch>
          </a:blipFill>
        </p:spPr>
        <p:txBody>
          <a:bodyPr wrap="square" lIns="0" tIns="0" rIns="0" bIns="0" rtlCol="0"/>
          <a:lstStyle/>
          <a:p>
            <a:endParaRPr sz="3567"/>
          </a:p>
        </p:txBody>
      </p:sp>
      <p:sp>
        <p:nvSpPr>
          <p:cNvPr id="16" name="object 16"/>
          <p:cNvSpPr/>
          <p:nvPr/>
        </p:nvSpPr>
        <p:spPr>
          <a:xfrm>
            <a:off x="5687212" y="3910772"/>
            <a:ext cx="858192" cy="451244"/>
          </a:xfrm>
          <a:prstGeom prst="rect">
            <a:avLst/>
          </a:prstGeom>
          <a:blipFill>
            <a:blip r:embed="rId15" cstate="print"/>
            <a:stretch>
              <a:fillRect/>
            </a:stretch>
          </a:blipFill>
        </p:spPr>
        <p:txBody>
          <a:bodyPr wrap="square" lIns="0" tIns="0" rIns="0" bIns="0" rtlCol="0"/>
          <a:lstStyle/>
          <a:p>
            <a:endParaRPr sz="3567"/>
          </a:p>
        </p:txBody>
      </p:sp>
      <p:sp>
        <p:nvSpPr>
          <p:cNvPr id="17" name="object 17"/>
          <p:cNvSpPr/>
          <p:nvPr/>
        </p:nvSpPr>
        <p:spPr>
          <a:xfrm>
            <a:off x="6645797" y="3881370"/>
            <a:ext cx="858293" cy="480644"/>
          </a:xfrm>
          <a:prstGeom prst="rect">
            <a:avLst/>
          </a:prstGeom>
          <a:blipFill>
            <a:blip r:embed="rId16" cstate="print"/>
            <a:stretch>
              <a:fillRect/>
            </a:stretch>
          </a:blipFill>
        </p:spPr>
        <p:txBody>
          <a:bodyPr wrap="square" lIns="0" tIns="0" rIns="0" bIns="0" rtlCol="0"/>
          <a:lstStyle/>
          <a:p>
            <a:endParaRPr sz="3567"/>
          </a:p>
        </p:txBody>
      </p:sp>
      <p:sp>
        <p:nvSpPr>
          <p:cNvPr id="18" name="object 18"/>
          <p:cNvSpPr/>
          <p:nvPr/>
        </p:nvSpPr>
        <p:spPr>
          <a:xfrm>
            <a:off x="7604357" y="3686906"/>
            <a:ext cx="858303" cy="675109"/>
          </a:xfrm>
          <a:prstGeom prst="rect">
            <a:avLst/>
          </a:prstGeom>
          <a:blipFill>
            <a:blip r:embed="rId17" cstate="print"/>
            <a:stretch>
              <a:fillRect/>
            </a:stretch>
          </a:blipFill>
        </p:spPr>
        <p:txBody>
          <a:bodyPr wrap="square" lIns="0" tIns="0" rIns="0" bIns="0" rtlCol="0"/>
          <a:lstStyle/>
          <a:p>
            <a:endParaRPr sz="3567"/>
          </a:p>
        </p:txBody>
      </p:sp>
      <p:sp>
        <p:nvSpPr>
          <p:cNvPr id="19" name="object 19"/>
          <p:cNvSpPr/>
          <p:nvPr/>
        </p:nvSpPr>
        <p:spPr>
          <a:xfrm>
            <a:off x="8562942" y="3827156"/>
            <a:ext cx="858190" cy="534858"/>
          </a:xfrm>
          <a:prstGeom prst="rect">
            <a:avLst/>
          </a:prstGeom>
          <a:blipFill>
            <a:blip r:embed="rId18" cstate="print"/>
            <a:stretch>
              <a:fillRect/>
            </a:stretch>
          </a:blipFill>
        </p:spPr>
        <p:txBody>
          <a:bodyPr wrap="square" lIns="0" tIns="0" rIns="0" bIns="0" rtlCol="0"/>
          <a:lstStyle/>
          <a:p>
            <a:endParaRPr sz="3567"/>
          </a:p>
        </p:txBody>
      </p:sp>
      <p:sp>
        <p:nvSpPr>
          <p:cNvPr id="20" name="object 20"/>
          <p:cNvSpPr/>
          <p:nvPr/>
        </p:nvSpPr>
        <p:spPr>
          <a:xfrm>
            <a:off x="9521527" y="3476574"/>
            <a:ext cx="858255" cy="885441"/>
          </a:xfrm>
          <a:prstGeom prst="rect">
            <a:avLst/>
          </a:prstGeom>
          <a:blipFill>
            <a:blip r:embed="rId19" cstate="print"/>
            <a:stretch>
              <a:fillRect/>
            </a:stretch>
          </a:blipFill>
        </p:spPr>
        <p:txBody>
          <a:bodyPr wrap="square" lIns="0" tIns="0" rIns="0" bIns="0" rtlCol="0"/>
          <a:lstStyle/>
          <a:p>
            <a:endParaRPr sz="3567"/>
          </a:p>
        </p:txBody>
      </p:sp>
      <p:sp>
        <p:nvSpPr>
          <p:cNvPr id="26" name="object 26"/>
          <p:cNvSpPr txBox="1">
            <a:spLocks noGrp="1"/>
          </p:cNvSpPr>
          <p:nvPr>
            <p:ph type="ftr" sz="quarter" idx="5"/>
          </p:nvPr>
        </p:nvSpPr>
        <p:spPr>
          <a:xfrm>
            <a:off x="9531292" y="12874487"/>
            <a:ext cx="8154099" cy="166712"/>
          </a:xfrm>
          <a:prstGeom prst="rect">
            <a:avLst/>
          </a:prstGeom>
        </p:spPr>
        <p:txBody>
          <a:bodyPr vert="horz" wrap="square" lIns="0" tIns="0" rIns="0" bIns="0" rtlCol="0" anchor="ctr">
            <a:spAutoFit/>
          </a:bodyPr>
          <a:lstStyle/>
          <a:p>
            <a:pPr marL="25168">
              <a:lnSpc>
                <a:spcPts val="1338"/>
              </a:lnSpc>
            </a:pPr>
            <a:r>
              <a:rPr spc="-10" dirty="0"/>
              <a:t>D. Lingrand</a:t>
            </a:r>
            <a:r>
              <a:rPr spc="337" dirty="0"/>
              <a:t> </a:t>
            </a:r>
            <a:r>
              <a:rPr spc="-10" dirty="0"/>
              <a:t>(SI4)</a:t>
            </a:r>
          </a:p>
        </p:txBody>
      </p:sp>
      <p:sp>
        <p:nvSpPr>
          <p:cNvPr id="28" name="object 28"/>
          <p:cNvSpPr txBox="1">
            <a:spLocks noGrp="1"/>
          </p:cNvSpPr>
          <p:nvPr>
            <p:ph type="dt" sz="half" idx="6"/>
          </p:nvPr>
        </p:nvSpPr>
        <p:spPr>
          <a:xfrm>
            <a:off x="3189215" y="12874487"/>
            <a:ext cx="5436066" cy="166712"/>
          </a:xfrm>
          <a:prstGeom prst="rect">
            <a:avLst/>
          </a:prstGeom>
        </p:spPr>
        <p:txBody>
          <a:bodyPr vert="horz" wrap="square" lIns="0" tIns="0" rIns="0" bIns="0" rtlCol="0" anchor="ctr">
            <a:spAutoFit/>
          </a:bodyPr>
          <a:lstStyle/>
          <a:p>
            <a:pPr marL="25168">
              <a:lnSpc>
                <a:spcPts val="1338"/>
              </a:lnSpc>
            </a:pPr>
            <a:r>
              <a:rPr spc="-10" dirty="0"/>
              <a:t>2020 -</a:t>
            </a:r>
            <a:r>
              <a:rPr spc="-119" dirty="0"/>
              <a:t> </a:t>
            </a:r>
            <a:r>
              <a:rPr spc="-10" dirty="0"/>
              <a:t>2021</a:t>
            </a:r>
          </a:p>
        </p:txBody>
      </p:sp>
      <p:sp>
        <p:nvSpPr>
          <p:cNvPr id="29" name="object 29"/>
          <p:cNvSpPr txBox="1">
            <a:spLocks noGrp="1"/>
          </p:cNvSpPr>
          <p:nvPr>
            <p:ph type="sldNum" sz="quarter" idx="7"/>
          </p:nvPr>
        </p:nvSpPr>
        <p:spPr>
          <a:xfrm>
            <a:off x="20119596" y="12874487"/>
            <a:ext cx="5436066" cy="166712"/>
          </a:xfrm>
          <a:prstGeom prst="rect">
            <a:avLst/>
          </a:prstGeom>
        </p:spPr>
        <p:txBody>
          <a:bodyPr vert="horz" wrap="square" lIns="0" tIns="0" rIns="0" bIns="0" rtlCol="0" anchor="ctr">
            <a:spAutoFit/>
          </a:bodyPr>
          <a:lstStyle/>
          <a:p>
            <a:pPr marL="75503">
              <a:lnSpc>
                <a:spcPts val="1338"/>
              </a:lnSpc>
            </a:pPr>
            <a:fld id="{81D60167-4931-47E6-BA6A-407CBD079E47}" type="slidenum">
              <a:rPr spc="-10" dirty="0"/>
              <a:pPr marL="75503">
                <a:lnSpc>
                  <a:spcPts val="1338"/>
                </a:lnSpc>
              </a:pPr>
              <a:t>29</a:t>
            </a:fld>
            <a:r>
              <a:rPr spc="-277" dirty="0"/>
              <a:t> </a:t>
            </a:r>
            <a:r>
              <a:rPr spc="-10" dirty="0"/>
              <a:t>/</a:t>
            </a:r>
            <a:r>
              <a:rPr spc="-268" dirty="0"/>
              <a:t> </a:t>
            </a:r>
            <a:r>
              <a:rPr spc="-10" dirty="0"/>
              <a:t>20</a:t>
            </a:r>
          </a:p>
        </p:txBody>
      </p:sp>
      <p:sp>
        <p:nvSpPr>
          <p:cNvPr id="30" name="ZoneTexte 29">
            <a:extLst>
              <a:ext uri="{FF2B5EF4-FFF2-40B4-BE49-F238E27FC236}">
                <a16:creationId xmlns:a16="http://schemas.microsoft.com/office/drawing/2014/main" id="{2206DB37-24E3-02D6-99A8-2FA521DFD586}"/>
              </a:ext>
            </a:extLst>
          </p:cNvPr>
          <p:cNvSpPr txBox="1"/>
          <p:nvPr/>
        </p:nvSpPr>
        <p:spPr>
          <a:xfrm>
            <a:off x="222069" y="163734"/>
            <a:ext cx="12191999" cy="519245"/>
          </a:xfrm>
          <a:prstGeom prst="rect">
            <a:avLst/>
          </a:prstGeom>
          <a:noFill/>
        </p:spPr>
        <p:txBody>
          <a:bodyPr wrap="square" rtlCol="0">
            <a:spAutoFit/>
          </a:bodyPr>
          <a:lstStyle/>
          <a:p>
            <a:r>
              <a:rPr lang="fr-FR" sz="2774" cap="all" dirty="0">
                <a:solidFill>
                  <a:srgbClr val="C79A52"/>
                </a:solidFill>
                <a:latin typeface="open sans" panose="020B0606030504020204" pitchFamily="34" charset="0"/>
                <a:ea typeface="+mj-ea"/>
              </a:rPr>
              <a:t>Classification Binaire</a:t>
            </a:r>
          </a:p>
        </p:txBody>
      </p:sp>
    </p:spTree>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BB944E-3531-9CDC-1F10-422E28824BFB}"/>
              </a:ext>
            </a:extLst>
          </p:cNvPr>
          <p:cNvSpPr>
            <a:spLocks noGrp="1"/>
          </p:cNvSpPr>
          <p:nvPr>
            <p:ph type="title"/>
          </p:nvPr>
        </p:nvSpPr>
        <p:spPr/>
        <p:txBody>
          <a:bodyPr>
            <a:normAutofit/>
          </a:bodyPr>
          <a:lstStyle/>
          <a:p>
            <a:r>
              <a:rPr lang="fr-FR" sz="3600" b="1" cap="all" dirty="0">
                <a:solidFill>
                  <a:srgbClr val="C79A52"/>
                </a:solidFill>
                <a:latin typeface="open sans" panose="020B0606030504020204" pitchFamily="34" charset="0"/>
                <a:cs typeface="+mn-cs"/>
              </a:rPr>
              <a:t>Le contenu de notre cours</a:t>
            </a:r>
          </a:p>
        </p:txBody>
      </p:sp>
      <p:sp>
        <p:nvSpPr>
          <p:cNvPr id="6" name="ZoneTexte 5">
            <a:extLst>
              <a:ext uri="{FF2B5EF4-FFF2-40B4-BE49-F238E27FC236}">
                <a16:creationId xmlns:a16="http://schemas.microsoft.com/office/drawing/2014/main" id="{329CE164-801C-26A8-A66D-A4208AA52E8C}"/>
              </a:ext>
            </a:extLst>
          </p:cNvPr>
          <p:cNvSpPr txBox="1"/>
          <p:nvPr/>
        </p:nvSpPr>
        <p:spPr>
          <a:xfrm>
            <a:off x="965629" y="2111570"/>
            <a:ext cx="9511553" cy="4058355"/>
          </a:xfrm>
          <a:prstGeom prst="rect">
            <a:avLst/>
          </a:prstGeom>
          <a:noFill/>
        </p:spPr>
        <p:txBody>
          <a:bodyPr wrap="square" rtlCol="0">
            <a:spAutoFit/>
          </a:bodyPr>
          <a:lstStyle/>
          <a:p>
            <a:pPr>
              <a:lnSpc>
                <a:spcPct val="150000"/>
              </a:lnSpc>
              <a:buFont typeface="+mj-lt"/>
              <a:buAutoNum type="arabicPeriod"/>
            </a:pPr>
            <a:r>
              <a:rPr lang="fr-FR" sz="2400" cap="all" dirty="0">
                <a:solidFill>
                  <a:srgbClr val="C79A52"/>
                </a:solidFill>
                <a:latin typeface="open sans" panose="020B0606030504020204" pitchFamily="34" charset="0"/>
                <a:ea typeface="+mj-ea"/>
              </a:rPr>
              <a:t>Introduction général</a:t>
            </a:r>
          </a:p>
          <a:p>
            <a:pPr>
              <a:lnSpc>
                <a:spcPct val="150000"/>
              </a:lnSpc>
              <a:buFont typeface="+mj-lt"/>
              <a:buAutoNum type="arabicPeriod"/>
            </a:pPr>
            <a:r>
              <a:rPr lang="fr-FR" sz="2400" cap="all" dirty="0">
                <a:solidFill>
                  <a:srgbClr val="C79A52"/>
                </a:solidFill>
                <a:latin typeface="open sans" panose="020B0606030504020204" pitchFamily="34" charset="0"/>
                <a:ea typeface="+mj-ea"/>
              </a:rPr>
              <a:t>Introduction à un projet de data science</a:t>
            </a:r>
          </a:p>
          <a:p>
            <a:pPr>
              <a:lnSpc>
                <a:spcPct val="150000"/>
              </a:lnSpc>
              <a:buFont typeface="+mj-lt"/>
              <a:buAutoNum type="arabicPeriod"/>
            </a:pPr>
            <a:r>
              <a:rPr lang="fr-FR" sz="2400" cap="all" dirty="0">
                <a:solidFill>
                  <a:srgbClr val="C79A52"/>
                </a:solidFill>
                <a:latin typeface="open sans" panose="020B0606030504020204" pitchFamily="34" charset="0"/>
                <a:ea typeface="+mj-ea"/>
              </a:rPr>
              <a:t>Les données</a:t>
            </a:r>
          </a:p>
          <a:p>
            <a:pPr>
              <a:lnSpc>
                <a:spcPct val="150000"/>
              </a:lnSpc>
              <a:buFont typeface="+mj-lt"/>
              <a:buAutoNum type="arabicPeriod"/>
            </a:pPr>
            <a:r>
              <a:rPr lang="fr-FR" sz="2400" cap="all" dirty="0">
                <a:solidFill>
                  <a:srgbClr val="C79A52"/>
                </a:solidFill>
                <a:latin typeface="open sans" panose="020B0606030504020204" pitchFamily="34" charset="0"/>
                <a:ea typeface="+mj-ea"/>
              </a:rPr>
              <a:t> Le travail sur les données</a:t>
            </a:r>
          </a:p>
          <a:p>
            <a:pPr>
              <a:lnSpc>
                <a:spcPct val="150000"/>
              </a:lnSpc>
              <a:buFont typeface="+mj-lt"/>
              <a:buAutoNum type="arabicPeriod"/>
            </a:pPr>
            <a:r>
              <a:rPr lang="fr-FR" sz="2400" cap="all" dirty="0">
                <a:solidFill>
                  <a:srgbClr val="C79A52"/>
                </a:solidFill>
                <a:latin typeface="open sans" panose="020B0606030504020204" pitchFamily="34" charset="0"/>
                <a:ea typeface="+mj-ea"/>
              </a:rPr>
              <a:t>Les différents Algorithmes d’apprentissages </a:t>
            </a:r>
          </a:p>
          <a:p>
            <a:pPr>
              <a:lnSpc>
                <a:spcPct val="150000"/>
              </a:lnSpc>
              <a:buFont typeface="+mj-lt"/>
              <a:buAutoNum type="arabicPeriod"/>
            </a:pPr>
            <a:endParaRPr lang="fr-FR" sz="1800" dirty="0">
              <a:solidFill>
                <a:srgbClr val="009BDD"/>
              </a:solidFill>
              <a:effectLst/>
              <a:latin typeface="CMSS10"/>
            </a:endParaRPr>
          </a:p>
          <a:p>
            <a:pPr>
              <a:lnSpc>
                <a:spcPct val="150000"/>
              </a:lnSpc>
            </a:pPr>
            <a:endParaRPr lang="fr-FR" dirty="0">
              <a:effectLst/>
            </a:endParaRPr>
          </a:p>
          <a:p>
            <a:pPr>
              <a:lnSpc>
                <a:spcPct val="150000"/>
              </a:lnSpc>
            </a:pPr>
            <a:endParaRPr lang="fr-FR" dirty="0"/>
          </a:p>
        </p:txBody>
      </p:sp>
      <p:pic>
        <p:nvPicPr>
          <p:cNvPr id="9220" name="Picture 4" descr="Feu tricolore de signalisation | jeux exterieurs et sports | jouéclub">
            <a:extLst>
              <a:ext uri="{FF2B5EF4-FFF2-40B4-BE49-F238E27FC236}">
                <a16:creationId xmlns:a16="http://schemas.microsoft.com/office/drawing/2014/main" id="{FC29E12D-AE9D-1BB5-FF13-9B3645CFA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26" r="32032"/>
          <a:stretch/>
        </p:blipFill>
        <p:spPr bwMode="auto">
          <a:xfrm>
            <a:off x="9644743" y="0"/>
            <a:ext cx="25472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680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17047" y="0"/>
            <a:ext cx="3272965" cy="461219"/>
          </a:xfrm>
          <a:prstGeom prst="rect">
            <a:avLst/>
          </a:prstGeom>
        </p:spPr>
        <p:txBody>
          <a:bodyPr vert="horz" wrap="square" lIns="0" tIns="33975" rIns="0" bIns="0" rtlCol="0">
            <a:spAutoFit/>
          </a:bodyPr>
          <a:lstStyle/>
          <a:p>
            <a:pPr marL="25168">
              <a:spcBef>
                <a:spcPts val="268"/>
              </a:spcBef>
            </a:pPr>
            <a:r>
              <a:rPr sz="2774" spc="10" dirty="0">
                <a:solidFill>
                  <a:srgbClr val="FFFFFF"/>
                </a:solidFill>
                <a:latin typeface="LM Sans 12"/>
                <a:cs typeface="LM Sans 12"/>
              </a:rPr>
              <a:t>Classification </a:t>
            </a:r>
            <a:r>
              <a:rPr sz="2774" spc="20" dirty="0">
                <a:solidFill>
                  <a:srgbClr val="FFFFFF"/>
                </a:solidFill>
                <a:latin typeface="LM Sans 12"/>
                <a:cs typeface="LM Sans 12"/>
              </a:rPr>
              <a:t>binaire</a:t>
            </a:r>
            <a:r>
              <a:rPr sz="2774" spc="-50" dirty="0">
                <a:solidFill>
                  <a:srgbClr val="FFFFFF"/>
                </a:solidFill>
                <a:latin typeface="LM Sans 12"/>
                <a:cs typeface="LM Sans 12"/>
              </a:rPr>
              <a:t> </a:t>
            </a:r>
            <a:r>
              <a:rPr sz="2774" spc="10" dirty="0">
                <a:solidFill>
                  <a:srgbClr val="FFFFFF"/>
                </a:solidFill>
                <a:latin typeface="LM Sans 12"/>
                <a:cs typeface="LM Sans 12"/>
              </a:rPr>
              <a:t>:</a:t>
            </a:r>
            <a:endParaRPr sz="2774" dirty="0">
              <a:latin typeface="LM Sans 12"/>
              <a:cs typeface="LM Sans 12"/>
            </a:endParaRPr>
          </a:p>
        </p:txBody>
      </p:sp>
      <p:sp>
        <p:nvSpPr>
          <p:cNvPr id="3" name="object 3"/>
          <p:cNvSpPr/>
          <p:nvPr/>
        </p:nvSpPr>
        <p:spPr>
          <a:xfrm>
            <a:off x="1619816" y="2273829"/>
            <a:ext cx="858293" cy="1125415"/>
          </a:xfrm>
          <a:prstGeom prst="rect">
            <a:avLst/>
          </a:prstGeom>
          <a:blipFill>
            <a:blip r:embed="rId2" cstate="print"/>
            <a:stretch>
              <a:fillRect/>
            </a:stretch>
          </a:blipFill>
        </p:spPr>
        <p:txBody>
          <a:bodyPr wrap="square" lIns="0" tIns="0" rIns="0" bIns="0" rtlCol="0"/>
          <a:lstStyle/>
          <a:p>
            <a:endParaRPr sz="3567"/>
          </a:p>
        </p:txBody>
      </p:sp>
      <p:sp>
        <p:nvSpPr>
          <p:cNvPr id="4" name="object 4"/>
          <p:cNvSpPr/>
          <p:nvPr/>
        </p:nvSpPr>
        <p:spPr>
          <a:xfrm>
            <a:off x="2578377" y="2444259"/>
            <a:ext cx="858279" cy="954988"/>
          </a:xfrm>
          <a:prstGeom prst="rect">
            <a:avLst/>
          </a:prstGeom>
          <a:blipFill>
            <a:blip r:embed="rId3" cstate="print"/>
            <a:stretch>
              <a:fillRect/>
            </a:stretch>
          </a:blipFill>
        </p:spPr>
        <p:txBody>
          <a:bodyPr wrap="square" lIns="0" tIns="0" rIns="0" bIns="0" rtlCol="0"/>
          <a:lstStyle/>
          <a:p>
            <a:endParaRPr sz="3567"/>
          </a:p>
        </p:txBody>
      </p:sp>
      <p:sp>
        <p:nvSpPr>
          <p:cNvPr id="5" name="object 5"/>
          <p:cNvSpPr/>
          <p:nvPr/>
        </p:nvSpPr>
        <p:spPr>
          <a:xfrm>
            <a:off x="3536962" y="2540972"/>
            <a:ext cx="858275" cy="858275"/>
          </a:xfrm>
          <a:prstGeom prst="rect">
            <a:avLst/>
          </a:prstGeom>
          <a:blipFill>
            <a:blip r:embed="rId4" cstate="print"/>
            <a:stretch>
              <a:fillRect/>
            </a:stretch>
          </a:blipFill>
        </p:spPr>
        <p:txBody>
          <a:bodyPr wrap="square" lIns="0" tIns="0" rIns="0" bIns="0" rtlCol="0"/>
          <a:lstStyle/>
          <a:p>
            <a:endParaRPr sz="3567"/>
          </a:p>
        </p:txBody>
      </p:sp>
      <p:sp>
        <p:nvSpPr>
          <p:cNvPr id="6" name="object 6"/>
          <p:cNvSpPr/>
          <p:nvPr/>
        </p:nvSpPr>
        <p:spPr>
          <a:xfrm>
            <a:off x="4495545" y="2861366"/>
            <a:ext cx="858190" cy="537880"/>
          </a:xfrm>
          <a:prstGeom prst="rect">
            <a:avLst/>
          </a:prstGeom>
          <a:blipFill>
            <a:blip r:embed="rId5" cstate="print"/>
            <a:stretch>
              <a:fillRect/>
            </a:stretch>
          </a:blipFill>
        </p:spPr>
        <p:txBody>
          <a:bodyPr wrap="square" lIns="0" tIns="0" rIns="0" bIns="0" rtlCol="0"/>
          <a:lstStyle/>
          <a:p>
            <a:endParaRPr sz="3567"/>
          </a:p>
        </p:txBody>
      </p:sp>
      <p:sp>
        <p:nvSpPr>
          <p:cNvPr id="7" name="object 7"/>
          <p:cNvSpPr/>
          <p:nvPr/>
        </p:nvSpPr>
        <p:spPr>
          <a:xfrm>
            <a:off x="5454130" y="2109464"/>
            <a:ext cx="858291" cy="1289782"/>
          </a:xfrm>
          <a:prstGeom prst="rect">
            <a:avLst/>
          </a:prstGeom>
          <a:blipFill>
            <a:blip r:embed="rId6" cstate="print"/>
            <a:stretch>
              <a:fillRect/>
            </a:stretch>
          </a:blipFill>
        </p:spPr>
        <p:txBody>
          <a:bodyPr wrap="square" lIns="0" tIns="0" rIns="0" bIns="0" rtlCol="0"/>
          <a:lstStyle/>
          <a:p>
            <a:endParaRPr sz="3567"/>
          </a:p>
        </p:txBody>
      </p:sp>
      <p:sp>
        <p:nvSpPr>
          <p:cNvPr id="8" name="object 8"/>
          <p:cNvSpPr/>
          <p:nvPr/>
        </p:nvSpPr>
        <p:spPr>
          <a:xfrm>
            <a:off x="6412716" y="2253470"/>
            <a:ext cx="858225" cy="1145777"/>
          </a:xfrm>
          <a:prstGeom prst="rect">
            <a:avLst/>
          </a:prstGeom>
          <a:blipFill>
            <a:blip r:embed="rId7" cstate="print"/>
            <a:stretch>
              <a:fillRect/>
            </a:stretch>
          </a:blipFill>
        </p:spPr>
        <p:txBody>
          <a:bodyPr wrap="square" lIns="0" tIns="0" rIns="0" bIns="0" rtlCol="0"/>
          <a:lstStyle/>
          <a:p>
            <a:endParaRPr sz="3567"/>
          </a:p>
        </p:txBody>
      </p:sp>
      <p:sp>
        <p:nvSpPr>
          <p:cNvPr id="9" name="object 9"/>
          <p:cNvSpPr/>
          <p:nvPr/>
        </p:nvSpPr>
        <p:spPr>
          <a:xfrm>
            <a:off x="7371275" y="2327520"/>
            <a:ext cx="858235" cy="1071727"/>
          </a:xfrm>
          <a:prstGeom prst="rect">
            <a:avLst/>
          </a:prstGeom>
          <a:blipFill>
            <a:blip r:embed="rId8" cstate="print"/>
            <a:stretch>
              <a:fillRect/>
            </a:stretch>
          </a:blipFill>
        </p:spPr>
        <p:txBody>
          <a:bodyPr wrap="square" lIns="0" tIns="0" rIns="0" bIns="0" rtlCol="0"/>
          <a:lstStyle/>
          <a:p>
            <a:endParaRPr sz="3567"/>
          </a:p>
        </p:txBody>
      </p:sp>
      <p:sp>
        <p:nvSpPr>
          <p:cNvPr id="10" name="object 10"/>
          <p:cNvSpPr/>
          <p:nvPr/>
        </p:nvSpPr>
        <p:spPr>
          <a:xfrm>
            <a:off x="8329860" y="2263737"/>
            <a:ext cx="858233" cy="1135508"/>
          </a:xfrm>
          <a:prstGeom prst="rect">
            <a:avLst/>
          </a:prstGeom>
          <a:blipFill>
            <a:blip r:embed="rId9" cstate="print"/>
            <a:stretch>
              <a:fillRect/>
            </a:stretch>
          </a:blipFill>
        </p:spPr>
        <p:txBody>
          <a:bodyPr wrap="square" lIns="0" tIns="0" rIns="0" bIns="0" rtlCol="0"/>
          <a:lstStyle/>
          <a:p>
            <a:endParaRPr sz="3567"/>
          </a:p>
        </p:txBody>
      </p:sp>
      <p:sp>
        <p:nvSpPr>
          <p:cNvPr id="11" name="object 11"/>
          <p:cNvSpPr/>
          <p:nvPr/>
        </p:nvSpPr>
        <p:spPr>
          <a:xfrm>
            <a:off x="9288444" y="2165464"/>
            <a:ext cx="858281" cy="1233780"/>
          </a:xfrm>
          <a:prstGeom prst="rect">
            <a:avLst/>
          </a:prstGeom>
          <a:blipFill>
            <a:blip r:embed="rId10" cstate="print"/>
            <a:stretch>
              <a:fillRect/>
            </a:stretch>
          </a:blipFill>
        </p:spPr>
        <p:txBody>
          <a:bodyPr wrap="square" lIns="0" tIns="0" rIns="0" bIns="0" rtlCol="0"/>
          <a:lstStyle/>
          <a:p>
            <a:endParaRPr sz="3567"/>
          </a:p>
        </p:txBody>
      </p:sp>
      <p:sp>
        <p:nvSpPr>
          <p:cNvPr id="12" name="object 12"/>
          <p:cNvSpPr txBox="1"/>
          <p:nvPr/>
        </p:nvSpPr>
        <p:spPr>
          <a:xfrm>
            <a:off x="1652004" y="3440543"/>
            <a:ext cx="8247217" cy="358348"/>
          </a:xfrm>
          <a:prstGeom prst="rect">
            <a:avLst/>
          </a:prstGeom>
        </p:spPr>
        <p:txBody>
          <a:bodyPr vert="horz" wrap="square" lIns="0" tIns="22650" rIns="0" bIns="0" rtlCol="0">
            <a:spAutoFit/>
          </a:bodyPr>
          <a:lstStyle/>
          <a:p>
            <a:pPr marL="25168">
              <a:spcBef>
                <a:spcPts val="178"/>
              </a:spcBef>
            </a:pP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 </a:t>
            </a:r>
            <a:r>
              <a:rPr lang="fr-FR" sz="2180" spc="-10" dirty="0">
                <a:latin typeface="LM Sans 10"/>
                <a:cs typeface="LM Sans 10"/>
              </a:rPr>
              <a:t>   </a:t>
            </a:r>
            <a:r>
              <a:rPr sz="2180" spc="-10" dirty="0">
                <a:latin typeface="LM Sans 10"/>
                <a:cs typeface="LM Sans 10"/>
              </a:rPr>
              <a:t>class 0</a:t>
            </a:r>
            <a:r>
              <a:rPr lang="fr-FR" sz="2180" spc="-10" dirty="0">
                <a:latin typeface="LM Sans 10"/>
                <a:cs typeface="LM Sans 10"/>
              </a:rPr>
              <a:t>  </a:t>
            </a:r>
            <a:r>
              <a:rPr sz="2180" spc="-10" dirty="0">
                <a:solidFill>
                  <a:srgbClr val="FF0000"/>
                </a:solidFill>
                <a:latin typeface="LM Sans 10"/>
                <a:cs typeface="LM Sans 10"/>
              </a:rPr>
              <a:t>class</a:t>
            </a:r>
            <a:r>
              <a:rPr sz="2180" spc="624" dirty="0">
                <a:solidFill>
                  <a:srgbClr val="FF0000"/>
                </a:solidFill>
                <a:latin typeface="LM Sans 10"/>
                <a:cs typeface="LM Sans 10"/>
              </a:rPr>
              <a:t> </a:t>
            </a:r>
            <a:r>
              <a:rPr sz="2180" spc="-10" dirty="0">
                <a:solidFill>
                  <a:srgbClr val="FF0000"/>
                </a:solidFill>
                <a:latin typeface="LM Sans 10"/>
                <a:cs typeface="LM Sans 10"/>
              </a:rPr>
              <a:t>1</a:t>
            </a:r>
            <a:endParaRPr sz="2180" dirty="0">
              <a:latin typeface="LM Sans 10"/>
              <a:cs typeface="LM Sans 10"/>
            </a:endParaRPr>
          </a:p>
        </p:txBody>
      </p:sp>
      <p:sp>
        <p:nvSpPr>
          <p:cNvPr id="13" name="object 13"/>
          <p:cNvSpPr/>
          <p:nvPr/>
        </p:nvSpPr>
        <p:spPr>
          <a:xfrm>
            <a:off x="1619816" y="4156852"/>
            <a:ext cx="858261" cy="571134"/>
          </a:xfrm>
          <a:prstGeom prst="rect">
            <a:avLst/>
          </a:prstGeom>
          <a:blipFill>
            <a:blip r:embed="rId11" cstate="print"/>
            <a:stretch>
              <a:fillRect/>
            </a:stretch>
          </a:blipFill>
        </p:spPr>
        <p:txBody>
          <a:bodyPr wrap="square" lIns="0" tIns="0" rIns="0" bIns="0" rtlCol="0"/>
          <a:lstStyle/>
          <a:p>
            <a:endParaRPr sz="3567"/>
          </a:p>
        </p:txBody>
      </p:sp>
      <p:sp>
        <p:nvSpPr>
          <p:cNvPr id="14" name="object 14"/>
          <p:cNvSpPr/>
          <p:nvPr/>
        </p:nvSpPr>
        <p:spPr>
          <a:xfrm>
            <a:off x="2578376" y="4156852"/>
            <a:ext cx="858261" cy="571134"/>
          </a:xfrm>
          <a:prstGeom prst="rect">
            <a:avLst/>
          </a:prstGeom>
          <a:blipFill>
            <a:blip r:embed="rId12" cstate="print"/>
            <a:stretch>
              <a:fillRect/>
            </a:stretch>
          </a:blipFill>
        </p:spPr>
        <p:txBody>
          <a:bodyPr wrap="square" lIns="0" tIns="0" rIns="0" bIns="0" rtlCol="0"/>
          <a:lstStyle/>
          <a:p>
            <a:endParaRPr sz="3567"/>
          </a:p>
        </p:txBody>
      </p:sp>
      <p:sp>
        <p:nvSpPr>
          <p:cNvPr id="15" name="object 15"/>
          <p:cNvSpPr/>
          <p:nvPr/>
        </p:nvSpPr>
        <p:spPr>
          <a:xfrm>
            <a:off x="3536961" y="4099047"/>
            <a:ext cx="858241" cy="628940"/>
          </a:xfrm>
          <a:prstGeom prst="rect">
            <a:avLst/>
          </a:prstGeom>
          <a:blipFill>
            <a:blip r:embed="rId13" cstate="print"/>
            <a:stretch>
              <a:fillRect/>
            </a:stretch>
          </a:blipFill>
        </p:spPr>
        <p:txBody>
          <a:bodyPr wrap="square" lIns="0" tIns="0" rIns="0" bIns="0" rtlCol="0"/>
          <a:lstStyle/>
          <a:p>
            <a:endParaRPr sz="3567"/>
          </a:p>
        </p:txBody>
      </p:sp>
      <p:sp>
        <p:nvSpPr>
          <p:cNvPr id="16" name="object 16"/>
          <p:cNvSpPr/>
          <p:nvPr/>
        </p:nvSpPr>
        <p:spPr>
          <a:xfrm>
            <a:off x="4495545" y="4156852"/>
            <a:ext cx="858261" cy="571134"/>
          </a:xfrm>
          <a:prstGeom prst="rect">
            <a:avLst/>
          </a:prstGeom>
          <a:blipFill>
            <a:blip r:embed="rId14" cstate="print"/>
            <a:stretch>
              <a:fillRect/>
            </a:stretch>
          </a:blipFill>
        </p:spPr>
        <p:txBody>
          <a:bodyPr wrap="square" lIns="0" tIns="0" rIns="0" bIns="0" rtlCol="0"/>
          <a:lstStyle/>
          <a:p>
            <a:endParaRPr sz="3567"/>
          </a:p>
        </p:txBody>
      </p:sp>
      <p:sp>
        <p:nvSpPr>
          <p:cNvPr id="17" name="object 17"/>
          <p:cNvSpPr/>
          <p:nvPr/>
        </p:nvSpPr>
        <p:spPr>
          <a:xfrm>
            <a:off x="5454130" y="4276744"/>
            <a:ext cx="858192" cy="451244"/>
          </a:xfrm>
          <a:prstGeom prst="rect">
            <a:avLst/>
          </a:prstGeom>
          <a:blipFill>
            <a:blip r:embed="rId15" cstate="print"/>
            <a:stretch>
              <a:fillRect/>
            </a:stretch>
          </a:blipFill>
        </p:spPr>
        <p:txBody>
          <a:bodyPr wrap="square" lIns="0" tIns="0" rIns="0" bIns="0" rtlCol="0"/>
          <a:lstStyle/>
          <a:p>
            <a:endParaRPr sz="3567"/>
          </a:p>
        </p:txBody>
      </p:sp>
      <p:sp>
        <p:nvSpPr>
          <p:cNvPr id="18" name="object 18"/>
          <p:cNvSpPr/>
          <p:nvPr/>
        </p:nvSpPr>
        <p:spPr>
          <a:xfrm>
            <a:off x="6412715" y="4247342"/>
            <a:ext cx="858293" cy="480644"/>
          </a:xfrm>
          <a:prstGeom prst="rect">
            <a:avLst/>
          </a:prstGeom>
          <a:blipFill>
            <a:blip r:embed="rId16" cstate="print"/>
            <a:stretch>
              <a:fillRect/>
            </a:stretch>
          </a:blipFill>
        </p:spPr>
        <p:txBody>
          <a:bodyPr wrap="square" lIns="0" tIns="0" rIns="0" bIns="0" rtlCol="0"/>
          <a:lstStyle/>
          <a:p>
            <a:endParaRPr sz="3567"/>
          </a:p>
        </p:txBody>
      </p:sp>
      <p:sp>
        <p:nvSpPr>
          <p:cNvPr id="19" name="object 19"/>
          <p:cNvSpPr/>
          <p:nvPr/>
        </p:nvSpPr>
        <p:spPr>
          <a:xfrm>
            <a:off x="7371275" y="4052878"/>
            <a:ext cx="858303" cy="675109"/>
          </a:xfrm>
          <a:prstGeom prst="rect">
            <a:avLst/>
          </a:prstGeom>
          <a:blipFill>
            <a:blip r:embed="rId17" cstate="print"/>
            <a:stretch>
              <a:fillRect/>
            </a:stretch>
          </a:blipFill>
        </p:spPr>
        <p:txBody>
          <a:bodyPr wrap="square" lIns="0" tIns="0" rIns="0" bIns="0" rtlCol="0"/>
          <a:lstStyle/>
          <a:p>
            <a:endParaRPr sz="3567"/>
          </a:p>
        </p:txBody>
      </p:sp>
      <p:sp>
        <p:nvSpPr>
          <p:cNvPr id="20" name="object 20"/>
          <p:cNvSpPr/>
          <p:nvPr/>
        </p:nvSpPr>
        <p:spPr>
          <a:xfrm>
            <a:off x="8329860" y="4193128"/>
            <a:ext cx="858190" cy="534858"/>
          </a:xfrm>
          <a:prstGeom prst="rect">
            <a:avLst/>
          </a:prstGeom>
          <a:blipFill>
            <a:blip r:embed="rId18" cstate="print"/>
            <a:stretch>
              <a:fillRect/>
            </a:stretch>
          </a:blipFill>
        </p:spPr>
        <p:txBody>
          <a:bodyPr wrap="square" lIns="0" tIns="0" rIns="0" bIns="0" rtlCol="0"/>
          <a:lstStyle/>
          <a:p>
            <a:endParaRPr sz="3567"/>
          </a:p>
        </p:txBody>
      </p:sp>
      <p:sp>
        <p:nvSpPr>
          <p:cNvPr id="21" name="object 21"/>
          <p:cNvSpPr/>
          <p:nvPr/>
        </p:nvSpPr>
        <p:spPr>
          <a:xfrm>
            <a:off x="9288445" y="3842546"/>
            <a:ext cx="858255" cy="885441"/>
          </a:xfrm>
          <a:prstGeom prst="rect">
            <a:avLst/>
          </a:prstGeom>
          <a:blipFill>
            <a:blip r:embed="rId19" cstate="print"/>
            <a:stretch>
              <a:fillRect/>
            </a:stretch>
          </a:blipFill>
        </p:spPr>
        <p:txBody>
          <a:bodyPr wrap="square" lIns="0" tIns="0" rIns="0" bIns="0" rtlCol="0"/>
          <a:lstStyle/>
          <a:p>
            <a:endParaRPr sz="3567"/>
          </a:p>
        </p:txBody>
      </p:sp>
      <p:sp>
        <p:nvSpPr>
          <p:cNvPr id="22" name="object 22"/>
          <p:cNvSpPr txBox="1"/>
          <p:nvPr/>
        </p:nvSpPr>
        <p:spPr>
          <a:xfrm>
            <a:off x="1652004" y="4769284"/>
            <a:ext cx="8863596" cy="358348"/>
          </a:xfrm>
          <a:prstGeom prst="rect">
            <a:avLst/>
          </a:prstGeom>
        </p:spPr>
        <p:txBody>
          <a:bodyPr vert="horz" wrap="square" lIns="0" tIns="22650" rIns="0" bIns="0" rtlCol="0">
            <a:spAutoFit/>
          </a:bodyPr>
          <a:lstStyle/>
          <a:p>
            <a:pPr marL="25168">
              <a:spcBef>
                <a:spcPts val="178"/>
              </a:spcBef>
            </a:pPr>
            <a:r>
              <a:rPr sz="2180" spc="-10" dirty="0">
                <a:latin typeface="LM Sans 10"/>
                <a:cs typeface="LM Sans 10"/>
              </a:rPr>
              <a:t>class 1 </a:t>
            </a:r>
            <a:r>
              <a:rPr lang="fr-FR" sz="2180" spc="-10" dirty="0">
                <a:latin typeface="LM Sans 10"/>
                <a:cs typeface="LM Sans 10"/>
              </a:rPr>
              <a:t>   </a:t>
            </a:r>
            <a:r>
              <a:rPr sz="2180" spc="-10" dirty="0">
                <a:latin typeface="LM Sans 10"/>
                <a:cs typeface="LM Sans 10"/>
              </a:rPr>
              <a:t>class 1 </a:t>
            </a:r>
            <a:r>
              <a:rPr lang="fr-FR" sz="2180" spc="-10" dirty="0">
                <a:latin typeface="LM Sans 10"/>
                <a:cs typeface="LM Sans 10"/>
              </a:rPr>
              <a:t>     </a:t>
            </a:r>
            <a:r>
              <a:rPr sz="2180" spc="-10" dirty="0">
                <a:latin typeface="LM Sans 10"/>
                <a:cs typeface="LM Sans 10"/>
              </a:rPr>
              <a:t>class 1</a:t>
            </a:r>
            <a:r>
              <a:rPr lang="fr-FR" sz="2180" spc="-10" dirty="0">
                <a:latin typeface="LM Sans 10"/>
                <a:cs typeface="LM Sans 10"/>
              </a:rPr>
              <a:t> </a:t>
            </a:r>
            <a:r>
              <a:rPr sz="2180" spc="-10" dirty="0">
                <a:solidFill>
                  <a:srgbClr val="FF0000"/>
                </a:solidFill>
                <a:latin typeface="LM Sans 10"/>
                <a:cs typeface="LM Sans 10"/>
              </a:rPr>
              <a:t>class 0</a:t>
            </a:r>
            <a:r>
              <a:rPr lang="fr-FR" sz="2180" spc="-10" dirty="0">
                <a:solidFill>
                  <a:srgbClr val="FF0000"/>
                </a:solidFill>
                <a:latin typeface="LM Sans 10"/>
                <a:cs typeface="LM Sans 10"/>
              </a:rPr>
              <a:t>    </a:t>
            </a:r>
            <a:r>
              <a:rPr sz="2180" spc="-10" dirty="0">
                <a:latin typeface="LM Sans 10"/>
                <a:cs typeface="LM Sans 10"/>
              </a:rPr>
              <a:t>class 1</a:t>
            </a:r>
            <a:r>
              <a:rPr lang="fr-FR" sz="2180" spc="-10" dirty="0">
                <a:latin typeface="LM Sans 10"/>
                <a:cs typeface="LM Sans 10"/>
              </a:rPr>
              <a:t>   </a:t>
            </a:r>
            <a:r>
              <a:rPr sz="2180" spc="-10" dirty="0">
                <a:latin typeface="LM Sans 10"/>
                <a:cs typeface="LM Sans 10"/>
              </a:rPr>
              <a:t>class 1 </a:t>
            </a:r>
            <a:r>
              <a:rPr lang="fr-FR" sz="2180" spc="-10" dirty="0">
                <a:latin typeface="LM Sans 10"/>
                <a:cs typeface="LM Sans 10"/>
              </a:rPr>
              <a:t>   </a:t>
            </a:r>
            <a:r>
              <a:rPr sz="2180" spc="-10" dirty="0">
                <a:latin typeface="LM Sans 10"/>
                <a:cs typeface="LM Sans 10"/>
              </a:rPr>
              <a:t>class 1 </a:t>
            </a:r>
            <a:r>
              <a:rPr lang="fr-FR" sz="2180" spc="-10" dirty="0">
                <a:latin typeface="LM Sans 10"/>
                <a:cs typeface="LM Sans 10"/>
              </a:rPr>
              <a:t>    </a:t>
            </a:r>
            <a:r>
              <a:rPr sz="2180" spc="-10" dirty="0">
                <a:latin typeface="LM Sans 10"/>
                <a:cs typeface="LM Sans 10"/>
              </a:rPr>
              <a:t>class 1 </a:t>
            </a:r>
            <a:r>
              <a:rPr lang="fr-FR" sz="2180" spc="-10" dirty="0">
                <a:latin typeface="LM Sans 10"/>
                <a:cs typeface="LM Sans 10"/>
              </a:rPr>
              <a:t>   </a:t>
            </a:r>
            <a:r>
              <a:rPr sz="2180" spc="-10" dirty="0">
                <a:latin typeface="LM Sans 10"/>
                <a:cs typeface="LM Sans 10"/>
              </a:rPr>
              <a:t>class</a:t>
            </a:r>
            <a:r>
              <a:rPr sz="2180" spc="109" dirty="0">
                <a:latin typeface="LM Sans 10"/>
                <a:cs typeface="LM Sans 10"/>
              </a:rPr>
              <a:t> </a:t>
            </a:r>
            <a:r>
              <a:rPr sz="2180" spc="-10" dirty="0">
                <a:latin typeface="LM Sans 10"/>
                <a:cs typeface="LM Sans 10"/>
              </a:rPr>
              <a:t>1</a:t>
            </a:r>
            <a:endParaRPr sz="2180" dirty="0">
              <a:latin typeface="LM Sans 10"/>
              <a:cs typeface="LM Sans 10"/>
            </a:endParaRPr>
          </a:p>
        </p:txBody>
      </p:sp>
      <p:sp>
        <p:nvSpPr>
          <p:cNvPr id="28" name="object 28"/>
          <p:cNvSpPr txBox="1">
            <a:spLocks noGrp="1"/>
          </p:cNvSpPr>
          <p:nvPr>
            <p:ph type="ftr" sz="quarter" idx="5"/>
          </p:nvPr>
        </p:nvSpPr>
        <p:spPr>
          <a:xfrm>
            <a:off x="9531292" y="12874487"/>
            <a:ext cx="8154099" cy="166712"/>
          </a:xfrm>
          <a:prstGeom prst="rect">
            <a:avLst/>
          </a:prstGeom>
        </p:spPr>
        <p:txBody>
          <a:bodyPr vert="horz" wrap="square" lIns="0" tIns="0" rIns="0" bIns="0" rtlCol="0" anchor="ctr">
            <a:spAutoFit/>
          </a:bodyPr>
          <a:lstStyle/>
          <a:p>
            <a:pPr marL="25168">
              <a:lnSpc>
                <a:spcPts val="1338"/>
              </a:lnSpc>
            </a:pPr>
            <a:r>
              <a:rPr spc="-10" dirty="0"/>
              <a:t>D. Lingrand</a:t>
            </a:r>
            <a:r>
              <a:rPr spc="337" dirty="0"/>
              <a:t> </a:t>
            </a:r>
            <a:r>
              <a:rPr spc="-10" dirty="0"/>
              <a:t>(SI4)</a:t>
            </a:r>
          </a:p>
        </p:txBody>
      </p:sp>
      <p:sp>
        <p:nvSpPr>
          <p:cNvPr id="30" name="object 30"/>
          <p:cNvSpPr txBox="1">
            <a:spLocks noGrp="1"/>
          </p:cNvSpPr>
          <p:nvPr>
            <p:ph type="dt" sz="half" idx="6"/>
          </p:nvPr>
        </p:nvSpPr>
        <p:spPr>
          <a:xfrm>
            <a:off x="3189215" y="12874487"/>
            <a:ext cx="5436066" cy="166712"/>
          </a:xfrm>
          <a:prstGeom prst="rect">
            <a:avLst/>
          </a:prstGeom>
        </p:spPr>
        <p:txBody>
          <a:bodyPr vert="horz" wrap="square" lIns="0" tIns="0" rIns="0" bIns="0" rtlCol="0" anchor="ctr">
            <a:spAutoFit/>
          </a:bodyPr>
          <a:lstStyle/>
          <a:p>
            <a:pPr marL="25168">
              <a:lnSpc>
                <a:spcPts val="1338"/>
              </a:lnSpc>
            </a:pPr>
            <a:r>
              <a:rPr spc="-10" dirty="0"/>
              <a:t>2020 -</a:t>
            </a:r>
            <a:r>
              <a:rPr spc="-119" dirty="0"/>
              <a:t> </a:t>
            </a:r>
            <a:r>
              <a:rPr spc="-10" dirty="0"/>
              <a:t>2021</a:t>
            </a:r>
          </a:p>
        </p:txBody>
      </p:sp>
      <p:sp>
        <p:nvSpPr>
          <p:cNvPr id="31" name="object 31"/>
          <p:cNvSpPr txBox="1">
            <a:spLocks noGrp="1"/>
          </p:cNvSpPr>
          <p:nvPr>
            <p:ph type="sldNum" sz="quarter" idx="7"/>
          </p:nvPr>
        </p:nvSpPr>
        <p:spPr>
          <a:xfrm>
            <a:off x="20119596" y="12874487"/>
            <a:ext cx="5436066" cy="166712"/>
          </a:xfrm>
          <a:prstGeom prst="rect">
            <a:avLst/>
          </a:prstGeom>
        </p:spPr>
        <p:txBody>
          <a:bodyPr vert="horz" wrap="square" lIns="0" tIns="0" rIns="0" bIns="0" rtlCol="0" anchor="ctr">
            <a:spAutoFit/>
          </a:bodyPr>
          <a:lstStyle/>
          <a:p>
            <a:pPr marL="75503">
              <a:lnSpc>
                <a:spcPts val="1338"/>
              </a:lnSpc>
            </a:pPr>
            <a:fld id="{81D60167-4931-47E6-BA6A-407CBD079E47}" type="slidenum">
              <a:rPr spc="-10" dirty="0"/>
              <a:pPr marL="75503">
                <a:lnSpc>
                  <a:spcPts val="1338"/>
                </a:lnSpc>
              </a:pPr>
              <a:t>30</a:t>
            </a:fld>
            <a:r>
              <a:rPr spc="-277" dirty="0"/>
              <a:t> </a:t>
            </a:r>
            <a:r>
              <a:rPr spc="-10" dirty="0"/>
              <a:t>/</a:t>
            </a:r>
            <a:r>
              <a:rPr spc="-268" dirty="0"/>
              <a:t> </a:t>
            </a:r>
            <a:r>
              <a:rPr spc="-10" dirty="0"/>
              <a:t>20</a:t>
            </a:r>
          </a:p>
        </p:txBody>
      </p:sp>
      <p:sp>
        <p:nvSpPr>
          <p:cNvPr id="23" name="ZoneTexte 22">
            <a:extLst>
              <a:ext uri="{FF2B5EF4-FFF2-40B4-BE49-F238E27FC236}">
                <a16:creationId xmlns:a16="http://schemas.microsoft.com/office/drawing/2014/main" id="{0C6C3CF9-9E4C-C00C-D3AB-E2E20BBB9783}"/>
              </a:ext>
            </a:extLst>
          </p:cNvPr>
          <p:cNvSpPr txBox="1"/>
          <p:nvPr/>
        </p:nvSpPr>
        <p:spPr>
          <a:xfrm>
            <a:off x="222069" y="163734"/>
            <a:ext cx="12191999" cy="519245"/>
          </a:xfrm>
          <a:prstGeom prst="rect">
            <a:avLst/>
          </a:prstGeom>
          <a:noFill/>
        </p:spPr>
        <p:txBody>
          <a:bodyPr wrap="square" rtlCol="0">
            <a:spAutoFit/>
          </a:bodyPr>
          <a:lstStyle/>
          <a:p>
            <a:r>
              <a:rPr lang="fr-FR" sz="2774" cap="all" dirty="0">
                <a:solidFill>
                  <a:srgbClr val="C79A52"/>
                </a:solidFill>
                <a:latin typeface="open sans" panose="020B0606030504020204" pitchFamily="34" charset="0"/>
                <a:ea typeface="+mj-ea"/>
              </a:rPr>
              <a:t>Classification Binaire</a:t>
            </a:r>
          </a:p>
        </p:txBody>
      </p:sp>
    </p:spTree>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6E112C9-A76C-E98D-8938-5500C7D82C37}"/>
              </a:ext>
            </a:extLst>
          </p:cNvPr>
          <p:cNvSpPr txBox="1"/>
          <p:nvPr/>
        </p:nvSpPr>
        <p:spPr>
          <a:xfrm>
            <a:off x="788894" y="2008094"/>
            <a:ext cx="10685930" cy="3782574"/>
          </a:xfrm>
          <a:prstGeom prst="rect">
            <a:avLst/>
          </a:prstGeom>
          <a:noFill/>
        </p:spPr>
        <p:txBody>
          <a:bodyPr wrap="square">
            <a:spAutoFit/>
          </a:bodyPr>
          <a:lstStyle/>
          <a:p>
            <a:pPr marL="457200" indent="-457200">
              <a:buFont typeface="Arial" panose="020B0604020202020204" pitchFamily="34" charset="0"/>
              <a:buChar char="•"/>
            </a:pPr>
            <a:r>
              <a:rPr lang="fr-FR" sz="2180" dirty="0">
                <a:latin typeface="inherit"/>
              </a:rPr>
              <a:t>Apprentissage non supervisé</a:t>
            </a:r>
          </a:p>
          <a:p>
            <a:pPr marL="914400" lvl="1" indent="-457200">
              <a:buFont typeface="Arial" panose="020B0604020202020204" pitchFamily="34" charset="0"/>
              <a:buChar char="•"/>
            </a:pPr>
            <a:r>
              <a:rPr lang="fr-FR" sz="2180" dirty="0">
                <a:latin typeface="inherit"/>
              </a:rPr>
              <a:t>Clustering : k-</a:t>
            </a:r>
            <a:r>
              <a:rPr lang="fr-FR" sz="2180" dirty="0" err="1">
                <a:latin typeface="inherit"/>
              </a:rPr>
              <a:t>means</a:t>
            </a:r>
            <a:r>
              <a:rPr lang="fr-FR" sz="2180" dirty="0">
                <a:latin typeface="inherit"/>
              </a:rPr>
              <a:t>, vecteurs de Fisher, ... </a:t>
            </a:r>
          </a:p>
          <a:p>
            <a:pPr marL="914400" lvl="1" indent="-457200">
              <a:buFont typeface="Arial" panose="020B0604020202020204" pitchFamily="34" charset="0"/>
              <a:buChar char="•"/>
            </a:pPr>
            <a:r>
              <a:rPr lang="fr-FR" sz="2180" dirty="0" err="1">
                <a:latin typeface="inherit"/>
              </a:rPr>
              <a:t>Autoencoder</a:t>
            </a:r>
            <a:r>
              <a:rPr lang="fr-FR" sz="2180" dirty="0">
                <a:latin typeface="inherit"/>
              </a:rPr>
              <a:t> </a:t>
            </a:r>
          </a:p>
          <a:p>
            <a:pPr marL="457200" indent="-457200">
              <a:buFont typeface="Arial" panose="020B0604020202020204" pitchFamily="34" charset="0"/>
              <a:buChar char="•"/>
            </a:pPr>
            <a:r>
              <a:rPr lang="fr-FR" sz="2180" dirty="0">
                <a:latin typeface="inherit"/>
              </a:rPr>
              <a:t>Apprentissage supervisé </a:t>
            </a:r>
          </a:p>
          <a:p>
            <a:pPr marL="800100" lvl="1" indent="-342900">
              <a:buFont typeface="Arial" panose="020B0604020202020204" pitchFamily="34" charset="0"/>
              <a:buChar char="•"/>
            </a:pPr>
            <a:r>
              <a:rPr lang="fr-FR" sz="2180" dirty="0">
                <a:latin typeface="inherit"/>
              </a:rPr>
              <a:t>Régression </a:t>
            </a:r>
          </a:p>
          <a:p>
            <a:pPr marL="800100" lvl="1" indent="-342900">
              <a:buFont typeface="Arial" panose="020B0604020202020204" pitchFamily="34" charset="0"/>
              <a:buChar char="•"/>
            </a:pPr>
            <a:r>
              <a:rPr lang="fr-FR" sz="2180" dirty="0">
                <a:latin typeface="inherit"/>
              </a:rPr>
              <a:t>Classification </a:t>
            </a:r>
          </a:p>
          <a:p>
            <a:pPr marL="1200150" lvl="2" indent="-285750">
              <a:buFont typeface="Arial" panose="020B0604020202020204" pitchFamily="34" charset="0"/>
              <a:buChar char="•"/>
            </a:pPr>
            <a:r>
              <a:rPr lang="fr-FR" sz="2180" dirty="0" err="1">
                <a:latin typeface="inherit"/>
              </a:rPr>
              <a:t>Boosting</a:t>
            </a:r>
            <a:r>
              <a:rPr lang="fr-FR" sz="2180" dirty="0">
                <a:latin typeface="inherit"/>
              </a:rPr>
              <a:t> </a:t>
            </a:r>
          </a:p>
          <a:p>
            <a:pPr marL="1200150" lvl="2" indent="-285750">
              <a:buFont typeface="Arial" panose="020B0604020202020204" pitchFamily="34" charset="0"/>
              <a:buChar char="•"/>
            </a:pPr>
            <a:r>
              <a:rPr lang="fr-FR" sz="2180" dirty="0">
                <a:latin typeface="inherit"/>
              </a:rPr>
              <a:t>Réseaux de neurones (incluant les réseaux profonds ou </a:t>
            </a:r>
            <a:r>
              <a:rPr lang="fr-FR" sz="2180" dirty="0" err="1">
                <a:latin typeface="inherit"/>
              </a:rPr>
              <a:t>deep</a:t>
            </a:r>
            <a:r>
              <a:rPr lang="fr-FR" sz="2180" dirty="0">
                <a:latin typeface="inherit"/>
              </a:rPr>
              <a:t> </a:t>
            </a:r>
            <a:r>
              <a:rPr lang="fr-FR" sz="2180" dirty="0" err="1">
                <a:latin typeface="inherit"/>
              </a:rPr>
              <a:t>learning</a:t>
            </a:r>
            <a:r>
              <a:rPr lang="fr-FR" sz="2180" dirty="0">
                <a:latin typeface="inherit"/>
              </a:rPr>
              <a:t>) </a:t>
            </a:r>
          </a:p>
          <a:p>
            <a:pPr marL="1200150" lvl="2" indent="-285750">
              <a:buFont typeface="Arial" panose="020B0604020202020204" pitchFamily="34" charset="0"/>
              <a:buChar char="•"/>
            </a:pPr>
            <a:r>
              <a:rPr lang="fr-FR" sz="2180" dirty="0">
                <a:latin typeface="inherit"/>
              </a:rPr>
              <a:t>SVM</a:t>
            </a:r>
          </a:p>
          <a:p>
            <a:pPr marL="1200150" lvl="2" indent="-285750">
              <a:buFont typeface="Arial" panose="020B0604020202020204" pitchFamily="34" charset="0"/>
              <a:buChar char="•"/>
            </a:pPr>
            <a:r>
              <a:rPr lang="fr-FR" sz="2180" dirty="0">
                <a:latin typeface="inherit"/>
              </a:rPr>
              <a:t>Arbres de décision </a:t>
            </a:r>
          </a:p>
          <a:p>
            <a:pPr marL="457200" indent="-457200">
              <a:buFont typeface="Arial" panose="020B0604020202020204" pitchFamily="34" charset="0"/>
              <a:buChar char="•"/>
            </a:pPr>
            <a:r>
              <a:rPr lang="fr-FR" sz="2180" dirty="0">
                <a:latin typeface="inherit"/>
              </a:rPr>
              <a:t>Apprentissage semi-supervisé </a:t>
            </a:r>
          </a:p>
        </p:txBody>
      </p:sp>
      <p:sp>
        <p:nvSpPr>
          <p:cNvPr id="2" name="ZoneTexte 1">
            <a:extLst>
              <a:ext uri="{FF2B5EF4-FFF2-40B4-BE49-F238E27FC236}">
                <a16:creationId xmlns:a16="http://schemas.microsoft.com/office/drawing/2014/main" id="{C47D9E21-1DDE-5E0B-E1DE-793208E5CC3D}"/>
              </a:ext>
            </a:extLst>
          </p:cNvPr>
          <p:cNvSpPr txBox="1"/>
          <p:nvPr/>
        </p:nvSpPr>
        <p:spPr>
          <a:xfrm>
            <a:off x="222069" y="163734"/>
            <a:ext cx="12191999" cy="519245"/>
          </a:xfrm>
          <a:prstGeom prst="rect">
            <a:avLst/>
          </a:prstGeom>
          <a:noFill/>
        </p:spPr>
        <p:txBody>
          <a:bodyPr wrap="square" rtlCol="0">
            <a:spAutoFit/>
          </a:bodyPr>
          <a:lstStyle/>
          <a:p>
            <a:r>
              <a:rPr lang="fr-FR" sz="2774" cap="all" dirty="0">
                <a:solidFill>
                  <a:srgbClr val="C79A52"/>
                </a:solidFill>
                <a:latin typeface="open sans" panose="020B0606030504020204" pitchFamily="34" charset="0"/>
                <a:ea typeface="+mj-ea"/>
              </a:rPr>
              <a:t>Les familles d’algorithmes</a:t>
            </a:r>
          </a:p>
        </p:txBody>
      </p:sp>
    </p:spTree>
    <p:extLst>
      <p:ext uri="{BB962C8B-B14F-4D97-AF65-F5344CB8AC3E}">
        <p14:creationId xmlns:p14="http://schemas.microsoft.com/office/powerpoint/2010/main" val="1103246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148F8EB-57B3-521C-C09F-28856DBAD8C2}"/>
              </a:ext>
            </a:extLst>
          </p:cNvPr>
          <p:cNvSpPr txBox="1"/>
          <p:nvPr/>
        </p:nvSpPr>
        <p:spPr>
          <a:xfrm>
            <a:off x="499586" y="436669"/>
            <a:ext cx="6097904" cy="519245"/>
          </a:xfrm>
          <a:prstGeom prst="rect">
            <a:avLst/>
          </a:prstGeom>
          <a:noFill/>
        </p:spPr>
        <p:txBody>
          <a:bodyPr wrap="square">
            <a:spAutoFit/>
          </a:bodyPr>
          <a:lstStyle/>
          <a:p>
            <a:r>
              <a:rPr lang="fr-FR" sz="2774" cap="all" dirty="0">
                <a:solidFill>
                  <a:srgbClr val="C79A52"/>
                </a:solidFill>
                <a:latin typeface="open sans" panose="020B0606030504020204" pitchFamily="34" charset="0"/>
                <a:ea typeface="+mj-ea"/>
              </a:rPr>
              <a:t>Algorithme de </a:t>
            </a:r>
            <a:r>
              <a:rPr lang="fr-FR" sz="2774" cap="all" dirty="0" err="1">
                <a:solidFill>
                  <a:srgbClr val="C79A52"/>
                </a:solidFill>
                <a:latin typeface="open sans" panose="020B0606030504020204" pitchFamily="34" charset="0"/>
                <a:ea typeface="+mj-ea"/>
              </a:rPr>
              <a:t>boosting</a:t>
            </a:r>
            <a:r>
              <a:rPr lang="fr-FR" sz="2774" cap="all" dirty="0">
                <a:solidFill>
                  <a:srgbClr val="C79A52"/>
                </a:solidFill>
                <a:latin typeface="open sans" panose="020B0606030504020204" pitchFamily="34" charset="0"/>
                <a:ea typeface="+mj-ea"/>
              </a:rPr>
              <a:t> </a:t>
            </a:r>
          </a:p>
        </p:txBody>
      </p:sp>
      <p:sp>
        <p:nvSpPr>
          <p:cNvPr id="9" name="ZoneTexte 8">
            <a:extLst>
              <a:ext uri="{FF2B5EF4-FFF2-40B4-BE49-F238E27FC236}">
                <a16:creationId xmlns:a16="http://schemas.microsoft.com/office/drawing/2014/main" id="{2B3B2290-6579-D15D-B0C5-5C1C4EAA8206}"/>
              </a:ext>
            </a:extLst>
          </p:cNvPr>
          <p:cNvSpPr txBox="1"/>
          <p:nvPr/>
        </p:nvSpPr>
        <p:spPr>
          <a:xfrm>
            <a:off x="7868194" y="0"/>
            <a:ext cx="4323806" cy="1769715"/>
          </a:xfrm>
          <a:prstGeom prst="rect">
            <a:avLst/>
          </a:prstGeom>
          <a:solidFill>
            <a:schemeClr val="tx2">
              <a:lumMod val="20000"/>
              <a:lumOff val="80000"/>
            </a:schemeClr>
          </a:solidFill>
        </p:spPr>
        <p:txBody>
          <a:bodyPr wrap="square">
            <a:spAutoFit/>
          </a:bodyPr>
          <a:lstStyle/>
          <a:p>
            <a:r>
              <a:rPr lang="fr-FR" sz="2180" dirty="0">
                <a:latin typeface="inherit"/>
              </a:rPr>
              <a:t>Apprentissage supervisé </a:t>
            </a:r>
          </a:p>
          <a:p>
            <a:r>
              <a:rPr lang="fr-FR" sz="2180" dirty="0">
                <a:latin typeface="inherit"/>
              </a:rPr>
              <a:t>Ensemble de données d'apprentissage</a:t>
            </a:r>
          </a:p>
          <a:p>
            <a:r>
              <a:rPr lang="fr-FR" sz="2180" dirty="0">
                <a:latin typeface="inherit"/>
              </a:rPr>
              <a:t>Ensemble de données de test </a:t>
            </a:r>
          </a:p>
          <a:p>
            <a:r>
              <a:rPr lang="fr-FR" sz="2180" dirty="0">
                <a:latin typeface="inherit"/>
              </a:rPr>
              <a:t>Classification binaire</a:t>
            </a:r>
          </a:p>
        </p:txBody>
      </p:sp>
      <p:sp>
        <p:nvSpPr>
          <p:cNvPr id="13" name="ZoneTexte 12">
            <a:extLst>
              <a:ext uri="{FF2B5EF4-FFF2-40B4-BE49-F238E27FC236}">
                <a16:creationId xmlns:a16="http://schemas.microsoft.com/office/drawing/2014/main" id="{5F45E212-34E2-A806-458C-1934EEEC3E91}"/>
              </a:ext>
            </a:extLst>
          </p:cNvPr>
          <p:cNvSpPr txBox="1"/>
          <p:nvPr/>
        </p:nvSpPr>
        <p:spPr>
          <a:xfrm>
            <a:off x="342832" y="2022078"/>
            <a:ext cx="11192827" cy="4822859"/>
          </a:xfrm>
          <a:prstGeom prst="rect">
            <a:avLst/>
          </a:prstGeom>
          <a:noFill/>
        </p:spPr>
        <p:txBody>
          <a:bodyPr wrap="square">
            <a:spAutoFit/>
          </a:bodyPr>
          <a:lstStyle/>
          <a:p>
            <a:r>
              <a:rPr lang="fr-FR" sz="2400" b="1" i="0" u="none" strike="noStrike" dirty="0">
                <a:solidFill>
                  <a:srgbClr val="000000"/>
                </a:solidFill>
                <a:effectLst/>
                <a:latin typeface="Abhaya Libre"/>
              </a:rPr>
              <a:t>Bagging, </a:t>
            </a:r>
            <a:r>
              <a:rPr lang="fr-FR" sz="2400" b="1" i="0" u="none" strike="noStrike" dirty="0" err="1">
                <a:solidFill>
                  <a:srgbClr val="000000"/>
                </a:solidFill>
                <a:effectLst/>
                <a:latin typeface="Abhaya Libre"/>
              </a:rPr>
              <a:t>Boosting</a:t>
            </a:r>
            <a:r>
              <a:rPr lang="fr-FR" sz="2400" b="1" i="0" u="none" strike="noStrike" dirty="0">
                <a:solidFill>
                  <a:srgbClr val="000000"/>
                </a:solidFill>
                <a:effectLst/>
                <a:latin typeface="Abhaya Libre"/>
              </a:rPr>
              <a:t>, qu’est-ce que c’est ?</a:t>
            </a:r>
          </a:p>
          <a:p>
            <a:pPr marL="285750" indent="-285750">
              <a:buFont typeface="Arial" panose="020B0604020202020204" pitchFamily="34" charset="0"/>
              <a:buChar char="•"/>
            </a:pPr>
            <a:endParaRPr lang="fr-FR" sz="2180" dirty="0">
              <a:latin typeface="inherit"/>
            </a:endParaRPr>
          </a:p>
          <a:p>
            <a:pPr marL="285750" indent="-285750">
              <a:buFont typeface="Arial" panose="020B0604020202020204" pitchFamily="34" charset="0"/>
              <a:buChar char="•"/>
            </a:pPr>
            <a:r>
              <a:rPr lang="fr-FR" sz="2180" dirty="0">
                <a:latin typeface="inherit"/>
              </a:rPr>
              <a:t>Pour définir ce qu’est le </a:t>
            </a:r>
            <a:r>
              <a:rPr lang="fr-FR" sz="2180" dirty="0" err="1">
                <a:latin typeface="inherit"/>
              </a:rPr>
              <a:t>Boosting</a:t>
            </a:r>
            <a:r>
              <a:rPr lang="fr-FR" sz="2180" dirty="0">
                <a:latin typeface="inherit"/>
              </a:rPr>
              <a:t>, le plus simple est de commencer par définir ce qu’est le Bagging. </a:t>
            </a:r>
          </a:p>
          <a:p>
            <a:pPr marL="285750" indent="-285750">
              <a:buFont typeface="Arial" panose="020B0604020202020204" pitchFamily="34" charset="0"/>
              <a:buChar char="•"/>
            </a:pPr>
            <a:endParaRPr lang="fr-FR" sz="2180" dirty="0">
              <a:latin typeface="inherit"/>
            </a:endParaRPr>
          </a:p>
          <a:p>
            <a:pPr marL="285750" indent="-285750">
              <a:buFont typeface="Arial" panose="020B0604020202020204" pitchFamily="34" charset="0"/>
              <a:buChar char="•"/>
            </a:pPr>
            <a:r>
              <a:rPr lang="fr-FR" sz="2180" dirty="0">
                <a:latin typeface="inherit"/>
              </a:rPr>
              <a:t>Le Bagging est une technique en intelligence artificielle qui consiste à assembler un grand nombre d’algorithmes avec de faibles performances individuelles pour en créer un beaucoup plus efficace. </a:t>
            </a:r>
          </a:p>
          <a:p>
            <a:pPr marL="285750" indent="-285750">
              <a:buFont typeface="Arial" panose="020B0604020202020204" pitchFamily="34" charset="0"/>
              <a:buChar char="•"/>
            </a:pPr>
            <a:endParaRPr lang="fr-FR" sz="2180" dirty="0">
              <a:latin typeface="inherit"/>
            </a:endParaRPr>
          </a:p>
          <a:p>
            <a:pPr marL="285750" indent="-285750">
              <a:buFont typeface="Arial" panose="020B0604020202020204" pitchFamily="34" charset="0"/>
              <a:buChar char="•"/>
            </a:pPr>
            <a:r>
              <a:rPr lang="fr-FR" sz="2180" dirty="0">
                <a:latin typeface="inherit"/>
              </a:rPr>
              <a:t>Les algorithmes de faible performance sont appelés les « </a:t>
            </a:r>
            <a:r>
              <a:rPr lang="fr-FR" sz="2180" dirty="0" err="1">
                <a:latin typeface="inherit"/>
              </a:rPr>
              <a:t>weak</a:t>
            </a:r>
            <a:r>
              <a:rPr lang="fr-FR" sz="2180" dirty="0">
                <a:latin typeface="inherit"/>
              </a:rPr>
              <a:t> </a:t>
            </a:r>
            <a:r>
              <a:rPr lang="fr-FR" sz="2180" dirty="0" err="1">
                <a:latin typeface="inherit"/>
              </a:rPr>
              <a:t>learners</a:t>
            </a:r>
            <a:r>
              <a:rPr lang="fr-FR" sz="2180" dirty="0">
                <a:latin typeface="inherit"/>
              </a:rPr>
              <a:t> » et le résultat obtenu « </a:t>
            </a:r>
            <a:r>
              <a:rPr lang="fr-FR" sz="2180" dirty="0" err="1">
                <a:latin typeface="inherit"/>
              </a:rPr>
              <a:t>strong</a:t>
            </a:r>
            <a:r>
              <a:rPr lang="fr-FR" sz="2180" dirty="0">
                <a:latin typeface="inherit"/>
              </a:rPr>
              <a:t> </a:t>
            </a:r>
            <a:r>
              <a:rPr lang="fr-FR" sz="2180" dirty="0" err="1">
                <a:latin typeface="inherit"/>
              </a:rPr>
              <a:t>learner</a:t>
            </a:r>
            <a:r>
              <a:rPr lang="fr-FR" sz="2180" dirty="0">
                <a:latin typeface="inherit"/>
              </a:rPr>
              <a:t> ». </a:t>
            </a:r>
          </a:p>
          <a:p>
            <a:pPr marL="285750" indent="-285750">
              <a:buFont typeface="Arial" panose="020B0604020202020204" pitchFamily="34" charset="0"/>
              <a:buChar char="•"/>
            </a:pPr>
            <a:endParaRPr lang="fr-FR" sz="2180" dirty="0">
              <a:latin typeface="inherit"/>
            </a:endParaRPr>
          </a:p>
          <a:p>
            <a:pPr marL="285750" indent="-285750">
              <a:buFont typeface="Arial" panose="020B0604020202020204" pitchFamily="34" charset="0"/>
              <a:buChar char="•"/>
            </a:pPr>
            <a:r>
              <a:rPr lang="fr-FR" sz="2180" dirty="0">
                <a:latin typeface="inherit"/>
              </a:rPr>
              <a:t>L’idée derrière cet algorithme est que plusieurs petits algorithmes peuvent être plus performants qu’un seul grand algorithme.</a:t>
            </a:r>
          </a:p>
        </p:txBody>
      </p:sp>
    </p:spTree>
    <p:extLst>
      <p:ext uri="{BB962C8B-B14F-4D97-AF65-F5344CB8AC3E}">
        <p14:creationId xmlns:p14="http://schemas.microsoft.com/office/powerpoint/2010/main" val="1202656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A0B913-E2D9-0A59-BB0D-766E8E88A1DA}"/>
              </a:ext>
            </a:extLst>
          </p:cNvPr>
          <p:cNvSpPr>
            <a:spLocks noGrp="1"/>
          </p:cNvSpPr>
          <p:nvPr>
            <p:ph type="ctrTitle"/>
          </p:nvPr>
        </p:nvSpPr>
        <p:spPr>
          <a:xfrm>
            <a:off x="640080" y="325369"/>
            <a:ext cx="4368602" cy="1956841"/>
          </a:xfrm>
        </p:spPr>
        <p:txBody>
          <a:bodyPr vert="horz" lIns="91440" tIns="45720" rIns="91440" bIns="45720" rtlCol="0" anchor="b">
            <a:normAutofit/>
          </a:bodyPr>
          <a:lstStyle/>
          <a:p>
            <a:r>
              <a:rPr lang="en-US" sz="2774" cap="all" dirty="0">
                <a:solidFill>
                  <a:srgbClr val="C79A52"/>
                </a:solidFill>
                <a:latin typeface="open sans" panose="020B0606030504020204" pitchFamily="34" charset="0"/>
                <a:cs typeface="+mn-cs"/>
              </a:rPr>
              <a:t>Classification </a:t>
            </a:r>
            <a:r>
              <a:rPr lang="en-US" sz="2774" cap="all" dirty="0" err="1">
                <a:solidFill>
                  <a:srgbClr val="C79A52"/>
                </a:solidFill>
                <a:latin typeface="open sans" panose="020B0606030504020204" pitchFamily="34" charset="0"/>
                <a:cs typeface="+mn-cs"/>
              </a:rPr>
              <a:t>binaire</a:t>
            </a:r>
            <a:br>
              <a:rPr lang="en-US" sz="4200" dirty="0"/>
            </a:br>
            <a:endParaRPr lang="en-US" sz="4200" dirty="0"/>
          </a:p>
        </p:txBody>
      </p:sp>
      <p:sp>
        <p:nvSpPr>
          <p:cNvPr id="5" name="ZoneTexte 4">
            <a:extLst>
              <a:ext uri="{FF2B5EF4-FFF2-40B4-BE49-F238E27FC236}">
                <a16:creationId xmlns:a16="http://schemas.microsoft.com/office/drawing/2014/main" id="{10CBF68B-49A9-A820-EA7A-ABA2777C4006}"/>
              </a:ext>
            </a:extLst>
          </p:cNvPr>
          <p:cNvSpPr txBox="1"/>
          <p:nvPr/>
        </p:nvSpPr>
        <p:spPr>
          <a:xfrm>
            <a:off x="548640" y="2180568"/>
            <a:ext cx="4243589" cy="1379820"/>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2180" dirty="0" err="1">
                <a:latin typeface="inherit"/>
              </a:rPr>
              <a:t>Séparation</a:t>
            </a:r>
            <a:r>
              <a:rPr lang="en-US" sz="2180" dirty="0">
                <a:latin typeface="inherit"/>
              </a:rPr>
              <a:t> entre les </a:t>
            </a:r>
            <a:r>
              <a:rPr lang="en-US" sz="2180" dirty="0" err="1">
                <a:latin typeface="inherit"/>
              </a:rPr>
              <a:t>données</a:t>
            </a:r>
            <a:r>
              <a:rPr lang="en-US" sz="2180" dirty="0">
                <a:latin typeface="inherit"/>
              </a:rPr>
              <a:t> </a:t>
            </a:r>
            <a:r>
              <a:rPr lang="en-US" sz="2180" dirty="0" err="1">
                <a:latin typeface="inherit"/>
              </a:rPr>
              <a:t>correspondant</a:t>
            </a:r>
            <a:r>
              <a:rPr lang="en-US" sz="2180" dirty="0">
                <a:latin typeface="inherit"/>
              </a:rPr>
              <a:t> </a:t>
            </a:r>
            <a:r>
              <a:rPr lang="en-US" sz="2180" dirty="0" err="1">
                <a:latin typeface="inherit"/>
              </a:rPr>
              <a:t>à</a:t>
            </a:r>
            <a:r>
              <a:rPr lang="en-US" sz="2180" dirty="0">
                <a:latin typeface="inherit"/>
              </a:rPr>
              <a:t> </a:t>
            </a:r>
            <a:r>
              <a:rPr lang="en-US" sz="2180" dirty="0" err="1">
                <a:latin typeface="inherit"/>
              </a:rPr>
              <a:t>certains</a:t>
            </a:r>
            <a:r>
              <a:rPr lang="en-US" sz="2180" dirty="0">
                <a:latin typeface="inherit"/>
              </a:rPr>
              <a:t> </a:t>
            </a:r>
            <a:r>
              <a:rPr lang="en-US" sz="2180" dirty="0" err="1">
                <a:latin typeface="inherit"/>
              </a:rPr>
              <a:t>critères</a:t>
            </a:r>
            <a:r>
              <a:rPr lang="en-US" sz="2180" dirty="0">
                <a:latin typeface="inherit"/>
              </a:rPr>
              <a:t> et les </a:t>
            </a:r>
            <a:r>
              <a:rPr lang="en-US" sz="2180" dirty="0" err="1">
                <a:latin typeface="inherit"/>
              </a:rPr>
              <a:t>données</a:t>
            </a:r>
            <a:r>
              <a:rPr lang="en-US" sz="2180" dirty="0">
                <a:latin typeface="inherit"/>
              </a:rPr>
              <a:t> ne </a:t>
            </a:r>
            <a:r>
              <a:rPr lang="en-US" sz="2180" dirty="0" err="1">
                <a:latin typeface="inherit"/>
              </a:rPr>
              <a:t>correspondant</a:t>
            </a:r>
            <a:r>
              <a:rPr lang="en-US" sz="2180" dirty="0">
                <a:latin typeface="inherit"/>
              </a:rPr>
              <a:t> pas.</a:t>
            </a:r>
          </a:p>
        </p:txBody>
      </p:sp>
      <p:pic>
        <p:nvPicPr>
          <p:cNvPr id="6" name="Image 5">
            <a:extLst>
              <a:ext uri="{FF2B5EF4-FFF2-40B4-BE49-F238E27FC236}">
                <a16:creationId xmlns:a16="http://schemas.microsoft.com/office/drawing/2014/main" id="{C84592F6-B6DF-A2AD-4709-04AF98DF0FB2}"/>
              </a:ext>
            </a:extLst>
          </p:cNvPr>
          <p:cNvPicPr>
            <a:picLocks noChangeAspect="1"/>
          </p:cNvPicPr>
          <p:nvPr/>
        </p:nvPicPr>
        <p:blipFill rotWithShape="1">
          <a:blip r:embed="rId3"/>
          <a:srcRect l="22634" r="2144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993715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D202EB-6B40-9015-9FF6-B7E7E4AA0ABD}"/>
              </a:ext>
            </a:extLst>
          </p:cNvPr>
          <p:cNvSpPr>
            <a:spLocks noGrp="1"/>
          </p:cNvSpPr>
          <p:nvPr>
            <p:ph type="title"/>
          </p:nvPr>
        </p:nvSpPr>
        <p:spPr>
          <a:xfrm>
            <a:off x="524741" y="620392"/>
            <a:ext cx="3808268" cy="5504688"/>
          </a:xfrm>
        </p:spPr>
        <p:txBody>
          <a:bodyPr>
            <a:normAutofit/>
          </a:bodyPr>
          <a:lstStyle/>
          <a:p>
            <a:r>
              <a:rPr lang="fr-FR" sz="6000">
                <a:solidFill>
                  <a:schemeClr val="accent5"/>
                </a:solidFill>
              </a:rPr>
              <a:t>Objectif </a:t>
            </a:r>
          </a:p>
        </p:txBody>
      </p:sp>
      <p:graphicFrame>
        <p:nvGraphicFramePr>
          <p:cNvPr id="6" name="Espace réservé du texte 3">
            <a:extLst>
              <a:ext uri="{FF2B5EF4-FFF2-40B4-BE49-F238E27FC236}">
                <a16:creationId xmlns:a16="http://schemas.microsoft.com/office/drawing/2014/main" id="{EF5B3263-386E-F65C-1F5A-4516A5182051}"/>
              </a:ext>
            </a:extLst>
          </p:cNvPr>
          <p:cNvGraphicFramePr/>
          <p:nvPr>
            <p:extLst>
              <p:ext uri="{D42A27DB-BD31-4B8C-83A1-F6EECF244321}">
                <p14:modId xmlns:p14="http://schemas.microsoft.com/office/powerpoint/2010/main" val="2589551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10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29" name="Arc 51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31" name="Freeform: Shape 513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descr="What is Boosting in Machine Learning? | by James Thorn | Towards Data  Science">
            <a:extLst>
              <a:ext uri="{FF2B5EF4-FFF2-40B4-BE49-F238E27FC236}">
                <a16:creationId xmlns:a16="http://schemas.microsoft.com/office/drawing/2014/main" id="{CAF116D5-9D8D-C47D-62DB-A23376C9AAA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5857" y="676984"/>
            <a:ext cx="11391873" cy="492698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452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692619-CCF8-C68F-2BDE-8FA1FD03F56E}"/>
              </a:ext>
            </a:extLst>
          </p:cNvPr>
          <p:cNvSpPr>
            <a:spLocks noGrp="1"/>
          </p:cNvSpPr>
          <p:nvPr>
            <p:ph type="ctrTitle"/>
          </p:nvPr>
        </p:nvSpPr>
        <p:spPr>
          <a:xfrm>
            <a:off x="252035" y="225189"/>
            <a:ext cx="11687929" cy="768415"/>
          </a:xfrm>
        </p:spPr>
        <p:txBody>
          <a:bodyPr/>
          <a:lstStyle/>
          <a:p>
            <a:r>
              <a:rPr lang="fr-FR" sz="2774" cap="all" dirty="0">
                <a:solidFill>
                  <a:srgbClr val="C79A52"/>
                </a:solidFill>
                <a:latin typeface="open sans" panose="020B0606030504020204" pitchFamily="34" charset="0"/>
                <a:cs typeface="+mn-cs"/>
              </a:rPr>
              <a:t>Un premier exemple simple pour comprendre l'idée du </a:t>
            </a:r>
            <a:r>
              <a:rPr lang="fr-FR" sz="2774" cap="all" dirty="0" err="1">
                <a:solidFill>
                  <a:srgbClr val="C79A52"/>
                </a:solidFill>
                <a:latin typeface="open sans" panose="020B0606030504020204" pitchFamily="34" charset="0"/>
                <a:cs typeface="+mn-cs"/>
              </a:rPr>
              <a:t>boosting</a:t>
            </a:r>
            <a:endParaRPr lang="fr-FR" sz="2774" cap="all" dirty="0">
              <a:solidFill>
                <a:srgbClr val="C79A52"/>
              </a:solidFill>
              <a:latin typeface="open sans" panose="020B0606030504020204" pitchFamily="34" charset="0"/>
              <a:cs typeface="+mn-cs"/>
            </a:endParaRPr>
          </a:p>
        </p:txBody>
      </p:sp>
      <p:sp>
        <p:nvSpPr>
          <p:cNvPr id="5" name="ZoneTexte 4">
            <a:extLst>
              <a:ext uri="{FF2B5EF4-FFF2-40B4-BE49-F238E27FC236}">
                <a16:creationId xmlns:a16="http://schemas.microsoft.com/office/drawing/2014/main" id="{E1B230F3-C221-E152-DB61-A39370900F6F}"/>
              </a:ext>
            </a:extLst>
          </p:cNvPr>
          <p:cNvSpPr txBox="1"/>
          <p:nvPr/>
        </p:nvSpPr>
        <p:spPr>
          <a:xfrm>
            <a:off x="252035" y="1658600"/>
            <a:ext cx="8598217" cy="923330"/>
          </a:xfrm>
          <a:prstGeom prst="rect">
            <a:avLst/>
          </a:prstGeom>
          <a:noFill/>
        </p:spPr>
        <p:txBody>
          <a:bodyPr wrap="square">
            <a:spAutoFit/>
          </a:bodyPr>
          <a:lstStyle/>
          <a:p>
            <a:r>
              <a:rPr lang="fr-FR" dirty="0"/>
              <a:t>Les classificateurs sont des lignes. </a:t>
            </a:r>
          </a:p>
          <a:p>
            <a:r>
              <a:rPr lang="fr-FR" dirty="0"/>
              <a:t>Apprendre un classificateur correspond à trouver la séparation linéaire des données.</a:t>
            </a:r>
          </a:p>
        </p:txBody>
      </p:sp>
      <p:sp>
        <p:nvSpPr>
          <p:cNvPr id="7" name="ZoneTexte 6">
            <a:extLst>
              <a:ext uri="{FF2B5EF4-FFF2-40B4-BE49-F238E27FC236}">
                <a16:creationId xmlns:a16="http://schemas.microsoft.com/office/drawing/2014/main" id="{BE2C3600-F07E-B399-FF8F-269309DACD1D}"/>
              </a:ext>
            </a:extLst>
          </p:cNvPr>
          <p:cNvSpPr txBox="1"/>
          <p:nvPr/>
        </p:nvSpPr>
        <p:spPr>
          <a:xfrm>
            <a:off x="252035" y="6187559"/>
            <a:ext cx="6143624" cy="369332"/>
          </a:xfrm>
          <a:prstGeom prst="rect">
            <a:avLst/>
          </a:prstGeom>
          <a:noFill/>
        </p:spPr>
        <p:txBody>
          <a:bodyPr wrap="square">
            <a:spAutoFit/>
          </a:bodyPr>
          <a:lstStyle/>
          <a:p>
            <a:r>
              <a:rPr lang="fr-FR" dirty="0"/>
              <a:t>S : ensemble de + et -</a:t>
            </a:r>
          </a:p>
        </p:txBody>
      </p:sp>
      <p:sp>
        <p:nvSpPr>
          <p:cNvPr id="9" name="ZoneTexte 8">
            <a:extLst>
              <a:ext uri="{FF2B5EF4-FFF2-40B4-BE49-F238E27FC236}">
                <a16:creationId xmlns:a16="http://schemas.microsoft.com/office/drawing/2014/main" id="{348BAFC6-F9AB-79E4-27FD-D087851AF46B}"/>
              </a:ext>
            </a:extLst>
          </p:cNvPr>
          <p:cNvSpPr txBox="1"/>
          <p:nvPr/>
        </p:nvSpPr>
        <p:spPr>
          <a:xfrm>
            <a:off x="157163" y="6488668"/>
            <a:ext cx="6143624" cy="369332"/>
          </a:xfrm>
          <a:prstGeom prst="rect">
            <a:avLst/>
          </a:prstGeom>
          <a:noFill/>
        </p:spPr>
        <p:txBody>
          <a:bodyPr wrap="square">
            <a:spAutoFit/>
          </a:bodyPr>
          <a:lstStyle/>
          <a:p>
            <a:r>
              <a:rPr lang="fr-FR" dirty="0"/>
              <a:t>S1 : rouges et bleus</a:t>
            </a:r>
          </a:p>
        </p:txBody>
      </p:sp>
      <p:sp>
        <p:nvSpPr>
          <p:cNvPr id="15" name="ZoneTexte 14">
            <a:extLst>
              <a:ext uri="{FF2B5EF4-FFF2-40B4-BE49-F238E27FC236}">
                <a16:creationId xmlns:a16="http://schemas.microsoft.com/office/drawing/2014/main" id="{AF49BF26-9164-81F0-A11A-0A900E9B39C5}"/>
              </a:ext>
            </a:extLst>
          </p:cNvPr>
          <p:cNvSpPr txBox="1"/>
          <p:nvPr/>
        </p:nvSpPr>
        <p:spPr>
          <a:xfrm>
            <a:off x="8078153" y="6187559"/>
            <a:ext cx="6143624" cy="369332"/>
          </a:xfrm>
          <a:prstGeom prst="rect">
            <a:avLst/>
          </a:prstGeom>
          <a:noFill/>
        </p:spPr>
        <p:txBody>
          <a:bodyPr wrap="square">
            <a:spAutoFit/>
          </a:bodyPr>
          <a:lstStyle/>
          <a:p>
            <a:r>
              <a:rPr lang="fr-FR" dirty="0"/>
              <a:t>Classificateur h1 appris sur S1.</a:t>
            </a:r>
          </a:p>
        </p:txBody>
      </p:sp>
      <p:pic>
        <p:nvPicPr>
          <p:cNvPr id="16" name="Image 15">
            <a:extLst>
              <a:ext uri="{FF2B5EF4-FFF2-40B4-BE49-F238E27FC236}">
                <a16:creationId xmlns:a16="http://schemas.microsoft.com/office/drawing/2014/main" id="{8DAD1450-09AE-0C7C-46C2-8DAAF168EBE5}"/>
              </a:ext>
            </a:extLst>
          </p:cNvPr>
          <p:cNvPicPr>
            <a:picLocks noChangeAspect="1"/>
          </p:cNvPicPr>
          <p:nvPr/>
        </p:nvPicPr>
        <p:blipFill>
          <a:blip r:embed="rId2"/>
          <a:stretch>
            <a:fillRect/>
          </a:stretch>
        </p:blipFill>
        <p:spPr>
          <a:xfrm>
            <a:off x="252035" y="2687991"/>
            <a:ext cx="3585210" cy="3176159"/>
          </a:xfrm>
          <a:prstGeom prst="rect">
            <a:avLst/>
          </a:prstGeom>
        </p:spPr>
      </p:pic>
      <p:pic>
        <p:nvPicPr>
          <p:cNvPr id="17" name="Image 16">
            <a:extLst>
              <a:ext uri="{FF2B5EF4-FFF2-40B4-BE49-F238E27FC236}">
                <a16:creationId xmlns:a16="http://schemas.microsoft.com/office/drawing/2014/main" id="{71577328-5C97-D284-0084-4F42B6E946FA}"/>
              </a:ext>
            </a:extLst>
          </p:cNvPr>
          <p:cNvPicPr>
            <a:picLocks noChangeAspect="1"/>
          </p:cNvPicPr>
          <p:nvPr/>
        </p:nvPicPr>
        <p:blipFill>
          <a:blip r:embed="rId3"/>
          <a:stretch>
            <a:fillRect/>
          </a:stretch>
        </p:blipFill>
        <p:spPr>
          <a:xfrm>
            <a:off x="7693025" y="2296481"/>
            <a:ext cx="3456940" cy="3273738"/>
          </a:xfrm>
          <a:prstGeom prst="rect">
            <a:avLst/>
          </a:prstGeom>
        </p:spPr>
      </p:pic>
    </p:spTree>
    <p:extLst>
      <p:ext uri="{BB962C8B-B14F-4D97-AF65-F5344CB8AC3E}">
        <p14:creationId xmlns:p14="http://schemas.microsoft.com/office/powerpoint/2010/main" val="4025036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7A6C62-8DA1-4335-0B0C-387B35EF3E71}"/>
              </a:ext>
            </a:extLst>
          </p:cNvPr>
          <p:cNvSpPr>
            <a:spLocks noGrp="1"/>
          </p:cNvSpPr>
          <p:nvPr>
            <p:ph type="ctrTitle"/>
          </p:nvPr>
        </p:nvSpPr>
        <p:spPr>
          <a:xfrm>
            <a:off x="838199" y="291090"/>
            <a:ext cx="10515599" cy="932688"/>
          </a:xfrm>
        </p:spPr>
        <p:txBody>
          <a:bodyPr vert="horz" lIns="91440" tIns="45720" rIns="91440" bIns="45720" rtlCol="0" anchor="b">
            <a:normAutofit/>
          </a:bodyPr>
          <a:lstStyle/>
          <a:p>
            <a:endParaRPr lang="en-US" sz="5400" kern="1200">
              <a:solidFill>
                <a:schemeClr val="tx1"/>
              </a:solidFill>
              <a:latin typeface="+mj-lt"/>
              <a:ea typeface="+mj-ea"/>
              <a:cs typeface="+mj-cs"/>
            </a:endParaRPr>
          </a:p>
        </p:txBody>
      </p:sp>
      <p:sp>
        <p:nvSpPr>
          <p:cNvPr id="3" name="Sous-titre 2">
            <a:extLst>
              <a:ext uri="{FF2B5EF4-FFF2-40B4-BE49-F238E27FC236}">
                <a16:creationId xmlns:a16="http://schemas.microsoft.com/office/drawing/2014/main" id="{C8A566F2-05EA-1721-0D89-AEAA7E7E74C5}"/>
              </a:ext>
            </a:extLst>
          </p:cNvPr>
          <p:cNvSpPr>
            <a:spLocks noGrp="1"/>
          </p:cNvSpPr>
          <p:nvPr>
            <p:ph type="subTitle" idx="4"/>
          </p:nvPr>
        </p:nvSpPr>
        <p:spPr>
          <a:xfrm>
            <a:off x="838199" y="1335726"/>
            <a:ext cx="10515599" cy="420624"/>
          </a:xfrm>
        </p:spPr>
        <p:txBody>
          <a:bodyPr vert="horz" lIns="91440" tIns="45720" rIns="91440" bIns="45720" rtlCol="0">
            <a:normAutofit/>
          </a:bodyPr>
          <a:lstStyle/>
          <a:p>
            <a:pPr marL="0" indent="0">
              <a:buNone/>
            </a:pPr>
            <a:endParaRPr lang="en-US" sz="2400" kern="1200">
              <a:solidFill>
                <a:schemeClr val="tx1"/>
              </a:solidFill>
              <a:latin typeface="+mn-lt"/>
              <a:ea typeface="+mn-ea"/>
              <a:cs typeface="+mn-cs"/>
            </a:endParaRPr>
          </a:p>
        </p:txBody>
      </p:sp>
      <p:pic>
        <p:nvPicPr>
          <p:cNvPr id="4" name="Image 3">
            <a:extLst>
              <a:ext uri="{FF2B5EF4-FFF2-40B4-BE49-F238E27FC236}">
                <a16:creationId xmlns:a16="http://schemas.microsoft.com/office/drawing/2014/main" id="{CE20B7FA-CA1F-7590-937C-3746170172C9}"/>
              </a:ext>
            </a:extLst>
          </p:cNvPr>
          <p:cNvPicPr>
            <a:picLocks noChangeAspect="1"/>
          </p:cNvPicPr>
          <p:nvPr/>
        </p:nvPicPr>
        <p:blipFill>
          <a:blip r:embed="rId2"/>
          <a:stretch>
            <a:fillRect/>
          </a:stretch>
        </p:blipFill>
        <p:spPr>
          <a:xfrm>
            <a:off x="1945769" y="1863801"/>
            <a:ext cx="8300460" cy="4440746"/>
          </a:xfrm>
          <a:prstGeom prst="rect">
            <a:avLst/>
          </a:prstGeom>
        </p:spPr>
      </p:pic>
    </p:spTree>
    <p:extLst>
      <p:ext uri="{BB962C8B-B14F-4D97-AF65-F5344CB8AC3E}">
        <p14:creationId xmlns:p14="http://schemas.microsoft.com/office/powerpoint/2010/main" val="730402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21370-5472-1A52-9A60-3133D1091988}"/>
              </a:ext>
            </a:extLst>
          </p:cNvPr>
          <p:cNvSpPr>
            <a:spLocks noGrp="1"/>
          </p:cNvSpPr>
          <p:nvPr>
            <p:ph type="ctrTitle"/>
          </p:nvPr>
        </p:nvSpPr>
        <p:spPr>
          <a:xfrm>
            <a:off x="838199" y="291090"/>
            <a:ext cx="10515599" cy="932688"/>
          </a:xfrm>
        </p:spPr>
        <p:txBody>
          <a:bodyPr vert="horz" lIns="91440" tIns="45720" rIns="91440" bIns="45720" rtlCol="0" anchor="b">
            <a:normAutofit/>
          </a:bodyPr>
          <a:lstStyle/>
          <a:p>
            <a:endParaRPr lang="en-US" sz="5400" kern="1200">
              <a:solidFill>
                <a:schemeClr val="tx1"/>
              </a:solidFill>
              <a:latin typeface="+mj-lt"/>
              <a:ea typeface="+mj-ea"/>
              <a:cs typeface="+mj-cs"/>
            </a:endParaRPr>
          </a:p>
        </p:txBody>
      </p:sp>
      <p:sp>
        <p:nvSpPr>
          <p:cNvPr id="3" name="Sous-titre 2">
            <a:extLst>
              <a:ext uri="{FF2B5EF4-FFF2-40B4-BE49-F238E27FC236}">
                <a16:creationId xmlns:a16="http://schemas.microsoft.com/office/drawing/2014/main" id="{F8DDB6C7-C818-9C87-5922-E9FA31635303}"/>
              </a:ext>
            </a:extLst>
          </p:cNvPr>
          <p:cNvSpPr>
            <a:spLocks noGrp="1"/>
          </p:cNvSpPr>
          <p:nvPr>
            <p:ph type="subTitle" idx="4"/>
          </p:nvPr>
        </p:nvSpPr>
        <p:spPr>
          <a:xfrm>
            <a:off x="838199" y="1335726"/>
            <a:ext cx="10515599" cy="420624"/>
          </a:xfrm>
        </p:spPr>
        <p:txBody>
          <a:bodyPr vert="horz" lIns="91440" tIns="45720" rIns="91440" bIns="45720" rtlCol="0">
            <a:normAutofit/>
          </a:bodyPr>
          <a:lstStyle/>
          <a:p>
            <a:pPr marL="0" indent="0">
              <a:buNone/>
            </a:pPr>
            <a:endParaRPr lang="en-US" sz="2400" kern="1200">
              <a:solidFill>
                <a:schemeClr val="tx1"/>
              </a:solidFill>
              <a:latin typeface="+mn-lt"/>
              <a:ea typeface="+mn-ea"/>
              <a:cs typeface="+mn-cs"/>
            </a:endParaRPr>
          </a:p>
        </p:txBody>
      </p:sp>
      <p:pic>
        <p:nvPicPr>
          <p:cNvPr id="4" name="Image 3">
            <a:extLst>
              <a:ext uri="{FF2B5EF4-FFF2-40B4-BE49-F238E27FC236}">
                <a16:creationId xmlns:a16="http://schemas.microsoft.com/office/drawing/2014/main" id="{EAFAE4EE-3EFB-69CC-D22C-AB596382400C}"/>
              </a:ext>
            </a:extLst>
          </p:cNvPr>
          <p:cNvPicPr>
            <a:picLocks noChangeAspect="1"/>
          </p:cNvPicPr>
          <p:nvPr/>
        </p:nvPicPr>
        <p:blipFill>
          <a:blip r:embed="rId2"/>
          <a:stretch>
            <a:fillRect/>
          </a:stretch>
        </p:blipFill>
        <p:spPr>
          <a:xfrm>
            <a:off x="2348533" y="1863801"/>
            <a:ext cx="7494933" cy="4440746"/>
          </a:xfrm>
          <a:prstGeom prst="rect">
            <a:avLst/>
          </a:prstGeom>
        </p:spPr>
      </p:pic>
    </p:spTree>
    <p:extLst>
      <p:ext uri="{BB962C8B-B14F-4D97-AF65-F5344CB8AC3E}">
        <p14:creationId xmlns:p14="http://schemas.microsoft.com/office/powerpoint/2010/main" val="3491507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0B2CE8AE-5D83-ED8D-F3AC-A3B817EFD7C1}"/>
              </a:ext>
            </a:extLst>
          </p:cNvPr>
          <p:cNvSpPr>
            <a:spLocks noGrp="1"/>
          </p:cNvSpPr>
          <p:nvPr>
            <p:ph type="ctrTitle"/>
          </p:nvPr>
        </p:nvSpPr>
        <p:spPr>
          <a:xfrm>
            <a:off x="643467" y="321734"/>
            <a:ext cx="10905066" cy="1135737"/>
          </a:xfrm>
        </p:spPr>
        <p:txBody>
          <a:bodyPr vert="horz" lIns="91440" tIns="45720" rIns="91440" bIns="45720" rtlCol="0" anchor="ctr">
            <a:normAutofit/>
          </a:bodyPr>
          <a:lstStyle/>
          <a:p>
            <a:r>
              <a:rPr lang="en-US" sz="2774" b="1" cap="all" dirty="0">
                <a:solidFill>
                  <a:srgbClr val="C79A52"/>
                </a:solidFill>
                <a:latin typeface="open sans" panose="020B0606030504020204" pitchFamily="34" charset="0"/>
                <a:cs typeface="+mn-cs"/>
              </a:rPr>
              <a:t>la </a:t>
            </a:r>
            <a:r>
              <a:rPr lang="en-US" sz="2774" b="1" cap="all" dirty="0" err="1">
                <a:solidFill>
                  <a:srgbClr val="C79A52"/>
                </a:solidFill>
                <a:latin typeface="open sans" panose="020B0606030504020204" pitchFamily="34" charset="0"/>
                <a:cs typeface="+mn-cs"/>
              </a:rPr>
              <a:t>régression</a:t>
            </a:r>
            <a:r>
              <a:rPr lang="en-US" sz="2774" b="1" cap="all" dirty="0">
                <a:solidFill>
                  <a:srgbClr val="C79A52"/>
                </a:solidFill>
                <a:latin typeface="open sans" panose="020B0606030504020204" pitchFamily="34" charset="0"/>
                <a:cs typeface="+mn-cs"/>
              </a:rPr>
              <a:t> </a:t>
            </a:r>
            <a:r>
              <a:rPr lang="en-US" sz="2774" b="1" cap="all" dirty="0" err="1">
                <a:solidFill>
                  <a:srgbClr val="C79A52"/>
                </a:solidFill>
                <a:latin typeface="open sans" panose="020B0606030504020204" pitchFamily="34" charset="0"/>
                <a:cs typeface="+mn-cs"/>
              </a:rPr>
              <a:t>linéaire</a:t>
            </a:r>
            <a:br>
              <a:rPr lang="en-US" sz="3600" b="1" i="0" u="none" strike="noStrike" kern="1200" dirty="0">
                <a:solidFill>
                  <a:schemeClr val="tx1"/>
                </a:solidFill>
                <a:effectLst/>
                <a:latin typeface="+mj-lt"/>
                <a:ea typeface="+mj-ea"/>
                <a:cs typeface="+mj-cs"/>
              </a:rPr>
            </a:br>
            <a:endParaRPr lang="en-US" sz="3600" b="1" kern="1200" dirty="0">
              <a:solidFill>
                <a:schemeClr val="tx1"/>
              </a:solidFill>
              <a:latin typeface="+mj-lt"/>
              <a:ea typeface="+mj-ea"/>
              <a:cs typeface="+mj-cs"/>
            </a:endParaRPr>
          </a:p>
        </p:txBody>
      </p:sp>
      <p:sp>
        <p:nvSpPr>
          <p:cNvPr id="5" name="ZoneTexte 4">
            <a:extLst>
              <a:ext uri="{FF2B5EF4-FFF2-40B4-BE49-F238E27FC236}">
                <a16:creationId xmlns:a16="http://schemas.microsoft.com/office/drawing/2014/main" id="{8115C30E-82B5-28E0-A95D-859274DD65DE}"/>
              </a:ext>
            </a:extLst>
          </p:cNvPr>
          <p:cNvSpPr txBox="1"/>
          <p:nvPr/>
        </p:nvSpPr>
        <p:spPr>
          <a:xfrm>
            <a:off x="643467" y="2352362"/>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t>La </a:t>
            </a:r>
            <a:r>
              <a:rPr lang="en-US" dirty="0" err="1"/>
              <a:t>régression</a:t>
            </a:r>
            <a:r>
              <a:rPr lang="en-US" dirty="0"/>
              <a:t> </a:t>
            </a:r>
            <a:r>
              <a:rPr lang="en-US" dirty="0" err="1"/>
              <a:t>linéaire</a:t>
            </a:r>
            <a:r>
              <a:rPr lang="en-US" dirty="0"/>
              <a:t> </a:t>
            </a:r>
            <a:r>
              <a:rPr lang="en-US" dirty="0" err="1"/>
              <a:t>est</a:t>
            </a:r>
            <a:r>
              <a:rPr lang="en-US" dirty="0"/>
              <a:t> un </a:t>
            </a:r>
            <a:r>
              <a:rPr lang="en-US" dirty="0" err="1"/>
              <a:t>algorithme</a:t>
            </a:r>
            <a:r>
              <a:rPr lang="en-US" dirty="0"/>
              <a:t> </a:t>
            </a:r>
            <a:r>
              <a:rPr lang="en-US" dirty="0" err="1"/>
              <a:t>d’apprentissage</a:t>
            </a:r>
            <a:r>
              <a:rPr lang="en-US" dirty="0"/>
              <a:t> </a:t>
            </a:r>
            <a:r>
              <a:rPr lang="en-US" dirty="0" err="1"/>
              <a:t>automatique</a:t>
            </a:r>
            <a:r>
              <a:rPr lang="en-US" dirty="0"/>
              <a:t> </a:t>
            </a:r>
            <a:r>
              <a:rPr lang="en-US" dirty="0" err="1"/>
              <a:t>utilisé</a:t>
            </a:r>
            <a:r>
              <a:rPr lang="en-US" dirty="0"/>
              <a:t> pour </a:t>
            </a:r>
            <a:r>
              <a:rPr lang="en-US" dirty="0" err="1"/>
              <a:t>prédire</a:t>
            </a:r>
            <a:r>
              <a:rPr lang="en-US" dirty="0"/>
              <a:t> les </a:t>
            </a:r>
            <a:r>
              <a:rPr lang="en-US" dirty="0" err="1"/>
              <a:t>valeurs</a:t>
            </a:r>
            <a:r>
              <a:rPr lang="en-US" dirty="0"/>
              <a:t> des variables de sortie </a:t>
            </a:r>
            <a:r>
              <a:rPr lang="en-US" dirty="0" err="1"/>
              <a:t>en</a:t>
            </a:r>
            <a:r>
              <a:rPr lang="en-US" dirty="0"/>
              <a:t> </a:t>
            </a:r>
            <a:r>
              <a:rPr lang="en-US" dirty="0" err="1"/>
              <a:t>fonction</a:t>
            </a:r>
            <a:r>
              <a:rPr lang="en-US" dirty="0"/>
              <a:t> des </a:t>
            </a:r>
            <a:r>
              <a:rPr lang="en-US" dirty="0" err="1"/>
              <a:t>valeurs</a:t>
            </a:r>
            <a:r>
              <a:rPr lang="en-US" dirty="0"/>
              <a:t> des variables </a:t>
            </a:r>
            <a:r>
              <a:rPr lang="en-US" dirty="0" err="1"/>
              <a:t>d’entrée</a:t>
            </a:r>
            <a:r>
              <a:rPr lang="en-US" dirty="0"/>
              <a:t>.</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r>
              <a:rPr lang="en-US" dirty="0"/>
              <a:t>Les variables x </a:t>
            </a:r>
            <a:r>
              <a:rPr lang="en-US" dirty="0" err="1"/>
              <a:t>sont</a:t>
            </a:r>
            <a:r>
              <a:rPr lang="en-US" dirty="0"/>
              <a:t> les variables </a:t>
            </a:r>
            <a:r>
              <a:rPr lang="en-US" dirty="0" err="1"/>
              <a:t>d’entrée</a:t>
            </a:r>
            <a:r>
              <a:rPr lang="en-US" dirty="0"/>
              <a:t> </a:t>
            </a:r>
            <a:r>
              <a:rPr lang="en-US" dirty="0" err="1"/>
              <a:t>indépendantes</a:t>
            </a:r>
            <a:r>
              <a:rPr lang="en-US" dirty="0"/>
              <a:t> et y </a:t>
            </a:r>
            <a:r>
              <a:rPr lang="en-US" dirty="0" err="1"/>
              <a:t>sont</a:t>
            </a:r>
            <a:r>
              <a:rPr lang="en-US" dirty="0"/>
              <a:t> les variables de sortie </a:t>
            </a:r>
            <a:r>
              <a:rPr lang="en-US" dirty="0" err="1"/>
              <a:t>dépendantes</a:t>
            </a:r>
            <a:r>
              <a:rPr lang="en-US" dirty="0"/>
              <a:t>. La </a:t>
            </a:r>
            <a:r>
              <a:rPr lang="en-US" dirty="0" err="1"/>
              <a:t>valeur</a:t>
            </a:r>
            <a:r>
              <a:rPr lang="en-US" dirty="0"/>
              <a:t> de y </a:t>
            </a:r>
            <a:r>
              <a:rPr lang="en-US" dirty="0" err="1"/>
              <a:t>dépend</a:t>
            </a:r>
            <a:r>
              <a:rPr lang="en-US" dirty="0"/>
              <a:t> de la </a:t>
            </a:r>
            <a:r>
              <a:rPr lang="en-US" dirty="0" err="1"/>
              <a:t>valeur</a:t>
            </a:r>
            <a:r>
              <a:rPr lang="en-US" dirty="0"/>
              <a:t> de </a:t>
            </a:r>
            <a:r>
              <a:rPr lang="en-US" sz="2000" b="0" i="0" u="none" strike="noStrike" dirty="0">
                <a:effectLst/>
              </a:rPr>
              <a:t>x.</a:t>
            </a:r>
          </a:p>
        </p:txBody>
      </p:sp>
      <p:grpSp>
        <p:nvGrpSpPr>
          <p:cNvPr id="39" name="Group 3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0"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Image 5">
            <a:extLst>
              <a:ext uri="{FF2B5EF4-FFF2-40B4-BE49-F238E27FC236}">
                <a16:creationId xmlns:a16="http://schemas.microsoft.com/office/drawing/2014/main" id="{EE59A035-30E3-03D1-1541-91F1C9FBAE67}"/>
              </a:ext>
            </a:extLst>
          </p:cNvPr>
          <p:cNvPicPr>
            <a:picLocks noChangeAspect="1"/>
          </p:cNvPicPr>
          <p:nvPr/>
        </p:nvPicPr>
        <p:blipFill>
          <a:blip r:embed="rId2"/>
          <a:stretch>
            <a:fillRect/>
          </a:stretch>
        </p:blipFill>
        <p:spPr>
          <a:xfrm>
            <a:off x="5542789" y="1782981"/>
            <a:ext cx="5758273" cy="4361892"/>
          </a:xfrm>
          <a:prstGeom prst="rect">
            <a:avLst/>
          </a:prstGeom>
        </p:spPr>
      </p:pic>
      <p:grpSp>
        <p:nvGrpSpPr>
          <p:cNvPr id="43" name="Group 4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4" name="Rectangle 4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32857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1"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telligence artificielle machine learning Off 76%">
            <a:extLst>
              <a:ext uri="{FF2B5EF4-FFF2-40B4-BE49-F238E27FC236}">
                <a16:creationId xmlns:a16="http://schemas.microsoft.com/office/drawing/2014/main" id="{4BBD1218-0BA8-428E-509C-0DDE223CA3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77344" y="643467"/>
            <a:ext cx="8637312"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192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F29C4707-090C-587A-8EEC-3855275F657E}"/>
              </a:ext>
            </a:extLst>
          </p:cNvPr>
          <p:cNvSpPr txBox="1"/>
          <p:nvPr/>
        </p:nvSpPr>
        <p:spPr>
          <a:xfrm>
            <a:off x="1371599" y="5510253"/>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100" b="0" i="0" u="none" strike="noStrike" kern="1200" dirty="0">
                <a:solidFill>
                  <a:srgbClr val="FFFFFF"/>
                </a:solidFill>
                <a:effectLst/>
                <a:latin typeface="+mj-lt"/>
                <a:ea typeface="+mj-ea"/>
                <a:cs typeface="+mj-cs"/>
              </a:rPr>
              <a:t>La </a:t>
            </a:r>
            <a:r>
              <a:rPr lang="en-US" sz="3100" b="0" i="0" u="none" strike="noStrike" kern="1200" dirty="0" err="1">
                <a:solidFill>
                  <a:srgbClr val="FFFFFF"/>
                </a:solidFill>
                <a:effectLst/>
                <a:latin typeface="+mj-lt"/>
                <a:ea typeface="+mj-ea"/>
                <a:cs typeface="+mj-cs"/>
              </a:rPr>
              <a:t>ligne</a:t>
            </a:r>
            <a:r>
              <a:rPr lang="en-US" sz="3100" b="0" i="0" u="none" strike="noStrike" kern="1200" dirty="0">
                <a:solidFill>
                  <a:srgbClr val="FFFFFF"/>
                </a:solidFill>
                <a:effectLst/>
                <a:latin typeface="+mj-lt"/>
                <a:ea typeface="+mj-ea"/>
                <a:cs typeface="+mj-cs"/>
              </a:rPr>
              <a:t> de </a:t>
            </a:r>
            <a:r>
              <a:rPr lang="en-US" sz="3100" b="0" i="0" u="none" strike="noStrike" kern="1200" dirty="0" err="1">
                <a:solidFill>
                  <a:srgbClr val="FFFFFF"/>
                </a:solidFill>
                <a:effectLst/>
                <a:latin typeface="+mj-lt"/>
                <a:ea typeface="+mj-ea"/>
                <a:cs typeface="+mj-cs"/>
              </a:rPr>
              <a:t>régression</a:t>
            </a:r>
            <a:r>
              <a:rPr lang="en-US" sz="3100" b="0" i="0" u="none" strike="noStrike" kern="1200" dirty="0">
                <a:solidFill>
                  <a:srgbClr val="FFFFFF"/>
                </a:solidFill>
                <a:effectLst/>
                <a:latin typeface="+mj-lt"/>
                <a:ea typeface="+mj-ea"/>
                <a:cs typeface="+mj-cs"/>
              </a:rPr>
              <a:t> </a:t>
            </a:r>
            <a:r>
              <a:rPr lang="en-US" sz="3100" b="0" i="0" u="none" strike="noStrike" kern="1200" dirty="0" err="1">
                <a:solidFill>
                  <a:srgbClr val="FFFFFF"/>
                </a:solidFill>
                <a:effectLst/>
                <a:latin typeface="+mj-lt"/>
                <a:ea typeface="+mj-ea"/>
                <a:cs typeface="+mj-cs"/>
              </a:rPr>
              <a:t>s’écrit</a:t>
            </a:r>
            <a:r>
              <a:rPr lang="en-US" sz="3100" b="0" i="0" u="none" strike="noStrike" kern="1200" dirty="0">
                <a:solidFill>
                  <a:srgbClr val="FFFFFF"/>
                </a:solidFill>
                <a:effectLst/>
                <a:latin typeface="+mj-lt"/>
                <a:ea typeface="+mj-ea"/>
                <a:cs typeface="+mj-cs"/>
              </a:rPr>
              <a:t> </a:t>
            </a:r>
            <a:r>
              <a:rPr lang="en-US" sz="3100" b="0" i="0" u="none" strike="noStrike" kern="1200" dirty="0" err="1">
                <a:solidFill>
                  <a:srgbClr val="FFFFFF"/>
                </a:solidFill>
                <a:effectLst/>
                <a:latin typeface="+mj-lt"/>
                <a:ea typeface="+mj-ea"/>
                <a:cs typeface="+mj-cs"/>
              </a:rPr>
              <a:t>comme</a:t>
            </a:r>
            <a:r>
              <a:rPr lang="en-US" sz="3100" b="0" i="0" u="none" strike="noStrike" kern="1200" dirty="0">
                <a:solidFill>
                  <a:srgbClr val="FFFFFF"/>
                </a:solidFill>
                <a:effectLst/>
                <a:latin typeface="+mj-lt"/>
                <a:ea typeface="+mj-ea"/>
                <a:cs typeface="+mj-cs"/>
              </a:rPr>
              <a:t> suit :</a:t>
            </a:r>
          </a:p>
          <a:p>
            <a:pPr>
              <a:lnSpc>
                <a:spcPct val="90000"/>
              </a:lnSpc>
              <a:spcBef>
                <a:spcPct val="0"/>
              </a:spcBef>
              <a:spcAft>
                <a:spcPts val="600"/>
              </a:spcAft>
            </a:pPr>
            <a:r>
              <a:rPr lang="en-US" sz="3100" b="1" i="0" u="none" strike="noStrike" kern="1200" dirty="0">
                <a:solidFill>
                  <a:srgbClr val="FFFFFF"/>
                </a:solidFill>
                <a:effectLst/>
                <a:latin typeface="+mj-lt"/>
                <a:ea typeface="+mj-ea"/>
                <a:cs typeface="+mj-cs"/>
              </a:rPr>
              <a:t>y= a0 + a1x + e</a:t>
            </a:r>
            <a:endParaRPr lang="en-US" sz="3100" kern="1200" dirty="0">
              <a:solidFill>
                <a:srgbClr val="FFFFFF"/>
              </a:solidFill>
              <a:latin typeface="+mj-lt"/>
              <a:ea typeface="+mj-ea"/>
              <a:cs typeface="+mj-cs"/>
            </a:endParaRPr>
          </a:p>
        </p:txBody>
      </p:sp>
      <p:sp>
        <p:nvSpPr>
          <p:cNvPr id="5" name="ZoneTexte 4">
            <a:extLst>
              <a:ext uri="{FF2B5EF4-FFF2-40B4-BE49-F238E27FC236}">
                <a16:creationId xmlns:a16="http://schemas.microsoft.com/office/drawing/2014/main" id="{F0A1CA54-892D-FAFB-7C2A-3A095EBF53C6}"/>
              </a:ext>
            </a:extLst>
          </p:cNvPr>
          <p:cNvSpPr txBox="1"/>
          <p:nvPr/>
        </p:nvSpPr>
        <p:spPr>
          <a:xfrm>
            <a:off x="1940256" y="3833199"/>
            <a:ext cx="8332826" cy="111998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300" b="0" i="0" u="none" strike="noStrike" dirty="0">
                <a:effectLst/>
              </a:rPr>
              <a:t>La </a:t>
            </a:r>
            <a:r>
              <a:rPr lang="en-US" sz="1300" b="0" i="0" u="none" strike="noStrike" dirty="0" err="1">
                <a:effectLst/>
              </a:rPr>
              <a:t>régression</a:t>
            </a:r>
            <a:r>
              <a:rPr lang="en-US" sz="1300" b="0" i="0" u="none" strike="noStrike" dirty="0">
                <a:effectLst/>
              </a:rPr>
              <a:t> </a:t>
            </a:r>
            <a:r>
              <a:rPr lang="en-US" sz="1300" b="0" i="0" u="none" strike="noStrike" dirty="0" err="1">
                <a:effectLst/>
              </a:rPr>
              <a:t>linéaire</a:t>
            </a:r>
            <a:r>
              <a:rPr lang="en-US" sz="1300" b="0" i="0" u="none" strike="noStrike" dirty="0">
                <a:effectLst/>
              </a:rPr>
              <a:t> </a:t>
            </a:r>
            <a:r>
              <a:rPr lang="en-US" sz="1300" b="0" i="0" u="none" strike="noStrike" dirty="0" err="1">
                <a:effectLst/>
              </a:rPr>
              <a:t>fonctionne</a:t>
            </a:r>
            <a:r>
              <a:rPr lang="en-US" sz="1300" b="0" i="0" u="none" strike="noStrike" dirty="0">
                <a:effectLst/>
              </a:rPr>
              <a:t> </a:t>
            </a:r>
            <a:r>
              <a:rPr lang="en-US" sz="1300" b="0" i="0" u="none" strike="noStrike" dirty="0" err="1">
                <a:effectLst/>
              </a:rPr>
              <a:t>en</a:t>
            </a:r>
            <a:r>
              <a:rPr lang="en-US" sz="1300" b="0" i="0" u="none" strike="noStrike" dirty="0">
                <a:effectLst/>
              </a:rPr>
              <a:t> </a:t>
            </a:r>
            <a:r>
              <a:rPr lang="en-US" sz="1300" b="0" i="0" u="none" strike="noStrike" dirty="0" err="1">
                <a:effectLst/>
              </a:rPr>
              <a:t>définissant</a:t>
            </a:r>
            <a:r>
              <a:rPr lang="en-US" sz="1300" b="0" i="0" u="none" strike="noStrike" dirty="0">
                <a:effectLst/>
              </a:rPr>
              <a:t> la relation entre les variables </a:t>
            </a:r>
            <a:r>
              <a:rPr lang="en-US" sz="1300" b="0" i="0" u="none" strike="noStrike" dirty="0" err="1">
                <a:effectLst/>
              </a:rPr>
              <a:t>d’entrée</a:t>
            </a:r>
            <a:r>
              <a:rPr lang="en-US" sz="1300" b="0" i="0" u="none" strike="noStrike" dirty="0">
                <a:effectLst/>
              </a:rPr>
              <a:t> et de sortie. Elle trace </a:t>
            </a:r>
            <a:r>
              <a:rPr lang="en-US" sz="1300" b="0" i="0" u="none" strike="noStrike" dirty="0" err="1">
                <a:effectLst/>
              </a:rPr>
              <a:t>une</a:t>
            </a:r>
            <a:r>
              <a:rPr lang="en-US" sz="1300" b="0" i="0" u="none" strike="noStrike" dirty="0">
                <a:effectLst/>
              </a:rPr>
              <a:t> </a:t>
            </a:r>
            <a:r>
              <a:rPr lang="en-US" sz="1300" b="0" i="0" u="none" strike="noStrike" dirty="0" err="1">
                <a:effectLst/>
              </a:rPr>
              <a:t>ligne</a:t>
            </a:r>
            <a:r>
              <a:rPr lang="en-US" sz="1300" b="0" i="0" u="none" strike="noStrike" dirty="0">
                <a:effectLst/>
              </a:rPr>
              <a:t> qui trace les </a:t>
            </a:r>
            <a:r>
              <a:rPr lang="en-US" sz="1300" b="0" i="0" u="none" strike="noStrike" dirty="0" err="1">
                <a:effectLst/>
              </a:rPr>
              <a:t>données</a:t>
            </a:r>
            <a:r>
              <a:rPr lang="en-US" sz="1300" b="0" i="0" u="none" strike="noStrike" dirty="0">
                <a:effectLst/>
              </a:rPr>
              <a:t> </a:t>
            </a:r>
            <a:r>
              <a:rPr lang="en-US" sz="1300" b="0" i="0" u="none" strike="noStrike" dirty="0" err="1">
                <a:effectLst/>
              </a:rPr>
              <a:t>d’entrée</a:t>
            </a:r>
            <a:r>
              <a:rPr lang="en-US" sz="1300" b="0" i="0" u="none" strike="noStrike" dirty="0">
                <a:effectLst/>
              </a:rPr>
              <a:t> et les </a:t>
            </a:r>
            <a:r>
              <a:rPr lang="en-US" sz="1300" b="0" i="0" u="none" strike="noStrike" dirty="0" err="1">
                <a:effectLst/>
              </a:rPr>
              <a:t>mappe</a:t>
            </a:r>
            <a:r>
              <a:rPr lang="en-US" sz="1300" b="0" i="0" u="none" strike="noStrike" dirty="0">
                <a:effectLst/>
              </a:rPr>
              <a:t> aux </a:t>
            </a:r>
            <a:r>
              <a:rPr lang="en-US" sz="1300" b="0" i="0" u="none" strike="noStrike" dirty="0" err="1">
                <a:effectLst/>
              </a:rPr>
              <a:t>données</a:t>
            </a:r>
            <a:r>
              <a:rPr lang="en-US" sz="1300" b="0" i="0" u="none" strike="noStrike" dirty="0">
                <a:effectLst/>
              </a:rPr>
              <a:t> de sortie. </a:t>
            </a:r>
            <a:r>
              <a:rPr lang="en-US" sz="1300" b="0" i="0" u="none" strike="noStrike" dirty="0" err="1">
                <a:effectLst/>
              </a:rPr>
              <a:t>Cette</a:t>
            </a:r>
            <a:r>
              <a:rPr lang="en-US" sz="1300" b="0" i="0" u="none" strike="noStrike" dirty="0">
                <a:effectLst/>
              </a:rPr>
              <a:t> </a:t>
            </a:r>
            <a:r>
              <a:rPr lang="en-US" sz="1300" b="0" i="0" u="none" strike="noStrike" dirty="0" err="1">
                <a:effectLst/>
              </a:rPr>
              <a:t>ligne</a:t>
            </a:r>
            <a:r>
              <a:rPr lang="en-US" sz="1300" b="0" i="0" u="none" strike="noStrike" dirty="0">
                <a:effectLst/>
              </a:rPr>
              <a:t> </a:t>
            </a:r>
            <a:r>
              <a:rPr lang="en-US" sz="1300" b="0" i="0" u="none" strike="noStrike" dirty="0" err="1">
                <a:effectLst/>
              </a:rPr>
              <a:t>est</a:t>
            </a:r>
            <a:r>
              <a:rPr lang="en-US" sz="1300" b="0" i="0" u="none" strike="noStrike" dirty="0">
                <a:effectLst/>
              </a:rPr>
              <a:t> la </a:t>
            </a:r>
            <a:r>
              <a:rPr lang="en-US" sz="1300" b="0" i="0" u="none" strike="noStrike" dirty="0" err="1">
                <a:effectLst/>
              </a:rPr>
              <a:t>ligne</a:t>
            </a:r>
            <a:r>
              <a:rPr lang="en-US" sz="1300" b="0" i="0" u="none" strike="noStrike" dirty="0">
                <a:effectLst/>
              </a:rPr>
              <a:t> </a:t>
            </a:r>
            <a:r>
              <a:rPr lang="en-US" sz="1300" b="0" i="0" u="none" strike="noStrike" dirty="0" err="1">
                <a:effectLst/>
              </a:rPr>
              <a:t>d’ajustement</a:t>
            </a:r>
            <a:r>
              <a:rPr lang="en-US" sz="1300" b="0" i="0" u="none" strike="noStrike" dirty="0">
                <a:effectLst/>
              </a:rPr>
              <a:t> et </a:t>
            </a:r>
            <a:r>
              <a:rPr lang="en-US" sz="1300" b="0" i="0" u="none" strike="noStrike" dirty="0" err="1">
                <a:effectLst/>
              </a:rPr>
              <a:t>est</a:t>
            </a:r>
            <a:r>
              <a:rPr lang="en-US" sz="1300" b="0" i="0" u="none" strike="noStrike" dirty="0">
                <a:effectLst/>
              </a:rPr>
              <a:t> </a:t>
            </a:r>
            <a:r>
              <a:rPr lang="en-US" sz="1300" b="0" i="0" u="none" strike="noStrike" dirty="0" err="1">
                <a:effectLst/>
              </a:rPr>
              <a:t>une</a:t>
            </a:r>
            <a:r>
              <a:rPr lang="en-US" sz="1300" b="0" i="0" u="none" strike="noStrike" dirty="0">
                <a:effectLst/>
              </a:rPr>
              <a:t> </a:t>
            </a:r>
            <a:r>
              <a:rPr lang="en-US" sz="1300" b="0" i="0" u="none" strike="noStrike" dirty="0" err="1">
                <a:effectLst/>
              </a:rPr>
              <a:t>représentation</a:t>
            </a:r>
            <a:r>
              <a:rPr lang="en-US" sz="1300" b="0" i="0" u="none" strike="noStrike" dirty="0">
                <a:effectLst/>
              </a:rPr>
              <a:t> </a:t>
            </a:r>
            <a:r>
              <a:rPr lang="en-US" sz="1300" b="0" i="0" u="none" strike="noStrike" dirty="0" err="1">
                <a:effectLst/>
              </a:rPr>
              <a:t>mathématique</a:t>
            </a:r>
            <a:r>
              <a:rPr lang="en-US" sz="1300" b="0" i="0" u="none" strike="noStrike" dirty="0">
                <a:effectLst/>
              </a:rPr>
              <a:t> de la relation entre les variables </a:t>
            </a:r>
            <a:r>
              <a:rPr lang="en-US" sz="1300" b="0" i="0" u="none" strike="noStrike" dirty="0" err="1">
                <a:effectLst/>
              </a:rPr>
              <a:t>indépendantes</a:t>
            </a:r>
            <a:r>
              <a:rPr lang="en-US" sz="1300" b="0" i="0" u="none" strike="noStrike" dirty="0">
                <a:effectLst/>
              </a:rPr>
              <a:t>. La </a:t>
            </a:r>
            <a:r>
              <a:rPr lang="en-US" sz="1300" b="0" i="0" u="none" strike="noStrike" dirty="0" err="1">
                <a:effectLst/>
              </a:rPr>
              <a:t>ligne</a:t>
            </a:r>
            <a:r>
              <a:rPr lang="en-US" sz="1300" b="0" i="0" u="none" strike="noStrike" dirty="0">
                <a:effectLst/>
              </a:rPr>
              <a:t> </a:t>
            </a:r>
            <a:r>
              <a:rPr lang="en-US" sz="1300" b="0" i="0" u="none" strike="noStrike" dirty="0" err="1">
                <a:effectLst/>
              </a:rPr>
              <a:t>est</a:t>
            </a:r>
            <a:r>
              <a:rPr lang="en-US" sz="1300" b="0" i="0" u="none" strike="noStrike" dirty="0">
                <a:effectLst/>
              </a:rPr>
              <a:t> </a:t>
            </a:r>
            <a:r>
              <a:rPr lang="en-US" sz="1300" b="0" i="0" u="none" strike="noStrike" dirty="0" err="1">
                <a:effectLst/>
              </a:rPr>
              <a:t>destinée</a:t>
            </a:r>
            <a:r>
              <a:rPr lang="en-US" sz="1300" b="0" i="0" u="none" strike="noStrike" dirty="0">
                <a:effectLst/>
              </a:rPr>
              <a:t> </a:t>
            </a:r>
            <a:r>
              <a:rPr lang="en-US" sz="1300" b="0" i="0" u="none" strike="noStrike" dirty="0" err="1">
                <a:effectLst/>
              </a:rPr>
              <a:t>à</a:t>
            </a:r>
            <a:r>
              <a:rPr lang="en-US" sz="1300" b="0" i="0" u="none" strike="noStrike" dirty="0">
                <a:effectLst/>
              </a:rPr>
              <a:t> </a:t>
            </a:r>
            <a:r>
              <a:rPr lang="en-US" sz="1300" b="0" i="0" u="none" strike="noStrike" dirty="0" err="1">
                <a:effectLst/>
              </a:rPr>
              <a:t>couvrir</a:t>
            </a:r>
            <a:r>
              <a:rPr lang="en-US" sz="1300" b="0" i="0" u="none" strike="noStrike" dirty="0">
                <a:effectLst/>
              </a:rPr>
              <a:t> </a:t>
            </a:r>
            <a:r>
              <a:rPr lang="en-US" sz="1300" b="0" i="0" u="none" strike="noStrike" dirty="0" err="1">
                <a:effectLst/>
              </a:rPr>
              <a:t>autant</a:t>
            </a:r>
            <a:r>
              <a:rPr lang="en-US" sz="1300" b="0" i="0" u="none" strike="noStrike" dirty="0">
                <a:effectLst/>
              </a:rPr>
              <a:t> de variables </a:t>
            </a:r>
            <a:r>
              <a:rPr lang="en-US" sz="1300" b="0" i="0" u="none" strike="noStrike" dirty="0" err="1">
                <a:effectLst/>
              </a:rPr>
              <a:t>d’entrée</a:t>
            </a:r>
            <a:r>
              <a:rPr lang="en-US" sz="1300" b="0" i="0" u="none" strike="noStrike" dirty="0">
                <a:effectLst/>
              </a:rPr>
              <a:t> que possible et les variables </a:t>
            </a:r>
            <a:r>
              <a:rPr lang="en-US" sz="1300" b="0" i="0" u="none" strike="noStrike" dirty="0" err="1">
                <a:effectLst/>
              </a:rPr>
              <a:t>laissées</a:t>
            </a:r>
            <a:r>
              <a:rPr lang="en-US" sz="1300" b="0" i="0" u="none" strike="noStrike" dirty="0">
                <a:effectLst/>
              </a:rPr>
              <a:t> de </a:t>
            </a:r>
            <a:r>
              <a:rPr lang="en-US" sz="1300" b="0" i="0" u="none" strike="noStrike" dirty="0" err="1">
                <a:effectLst/>
              </a:rPr>
              <a:t>côté</a:t>
            </a:r>
            <a:r>
              <a:rPr lang="en-US" sz="1300" b="0" i="0" u="none" strike="noStrike" dirty="0">
                <a:effectLst/>
              </a:rPr>
              <a:t> </a:t>
            </a:r>
            <a:r>
              <a:rPr lang="en-US" sz="1300" b="0" i="0" u="none" strike="noStrike" dirty="0" err="1">
                <a:effectLst/>
              </a:rPr>
              <a:t>sont</a:t>
            </a:r>
            <a:r>
              <a:rPr lang="en-US" sz="1300" b="0" i="0" u="none" strike="noStrike" dirty="0">
                <a:effectLst/>
              </a:rPr>
              <a:t> les </a:t>
            </a:r>
            <a:r>
              <a:rPr lang="en-US" sz="1300" b="0" i="0" u="none" strike="noStrike" dirty="0" err="1">
                <a:effectLst/>
              </a:rPr>
              <a:t>valeurs</a:t>
            </a:r>
            <a:r>
              <a:rPr lang="en-US" sz="1300" b="0" i="0" u="none" strike="noStrike" dirty="0">
                <a:effectLst/>
              </a:rPr>
              <a:t> </a:t>
            </a:r>
            <a:r>
              <a:rPr lang="en-US" sz="1300" b="0" i="0" u="none" strike="noStrike" dirty="0" err="1">
                <a:effectLst/>
              </a:rPr>
              <a:t>aberrantes</a:t>
            </a:r>
            <a:r>
              <a:rPr lang="en-US" sz="1300" b="0" i="0" u="none" strike="noStrike" dirty="0">
                <a:effectLst/>
              </a:rPr>
              <a:t>.</a:t>
            </a:r>
          </a:p>
          <a:p>
            <a:pPr indent="-228600">
              <a:lnSpc>
                <a:spcPct val="90000"/>
              </a:lnSpc>
              <a:spcAft>
                <a:spcPts val="600"/>
              </a:spcAft>
              <a:buFont typeface="Arial" panose="020B0604020202020204" pitchFamily="34" charset="0"/>
              <a:buChar char="•"/>
            </a:pPr>
            <a:endParaRPr lang="en-US" sz="1300" b="0" i="0" u="none" strike="noStrike" dirty="0">
              <a:effectLst/>
            </a:endParaRPr>
          </a:p>
        </p:txBody>
      </p:sp>
      <p:graphicFrame>
        <p:nvGraphicFramePr>
          <p:cNvPr id="9" name="Tableau 8">
            <a:extLst>
              <a:ext uri="{FF2B5EF4-FFF2-40B4-BE49-F238E27FC236}">
                <a16:creationId xmlns:a16="http://schemas.microsoft.com/office/drawing/2014/main" id="{AB41D06E-4F5C-BA2F-4667-D10C6E41AD15}"/>
              </a:ext>
            </a:extLst>
          </p:cNvPr>
          <p:cNvGraphicFramePr>
            <a:graphicFrameLocks noGrp="1"/>
          </p:cNvGraphicFramePr>
          <p:nvPr>
            <p:extLst>
              <p:ext uri="{D42A27DB-BD31-4B8C-83A1-F6EECF244321}">
                <p14:modId xmlns:p14="http://schemas.microsoft.com/office/powerpoint/2010/main" val="1445036720"/>
              </p:ext>
            </p:extLst>
          </p:nvPr>
        </p:nvGraphicFramePr>
        <p:xfrm>
          <a:off x="2413081" y="402570"/>
          <a:ext cx="7365838" cy="3215275"/>
        </p:xfrm>
        <a:graphic>
          <a:graphicData uri="http://schemas.openxmlformats.org/drawingml/2006/table">
            <a:tbl>
              <a:tblPr>
                <a:tableStyleId>{8EC20E35-A176-4012-BC5E-935CFFF8708E}</a:tableStyleId>
              </a:tblPr>
              <a:tblGrid>
                <a:gridCol w="7365838">
                  <a:extLst>
                    <a:ext uri="{9D8B030D-6E8A-4147-A177-3AD203B41FA5}">
                      <a16:colId xmlns:a16="http://schemas.microsoft.com/office/drawing/2014/main" val="3266550675"/>
                    </a:ext>
                  </a:extLst>
                </a:gridCol>
              </a:tblGrid>
              <a:tr h="643055">
                <a:tc>
                  <a:txBody>
                    <a:bodyPr/>
                    <a:lstStyle/>
                    <a:p>
                      <a:pPr algn="l"/>
                      <a:r>
                        <a:rPr lang="fr-FR" sz="2900" b="1">
                          <a:effectLst/>
                        </a:rPr>
                        <a:t>a0 </a:t>
                      </a:r>
                      <a:r>
                        <a:rPr lang="fr-FR" sz="2900" b="0">
                          <a:effectLst/>
                        </a:rPr>
                        <a:t>est t intercept</a:t>
                      </a:r>
                    </a:p>
                  </a:txBody>
                  <a:tcPr marL="151180" marR="151180" marT="75590" marB="75590" anchor="ctr"/>
                </a:tc>
                <a:extLst>
                  <a:ext uri="{0D108BD9-81ED-4DB2-BD59-A6C34878D82A}">
                    <a16:rowId xmlns:a16="http://schemas.microsoft.com/office/drawing/2014/main" val="3393449244"/>
                  </a:ext>
                </a:extLst>
              </a:tr>
              <a:tr h="643055">
                <a:tc>
                  <a:txBody>
                    <a:bodyPr/>
                    <a:lstStyle/>
                    <a:p>
                      <a:pPr algn="l"/>
                      <a:r>
                        <a:rPr lang="fr-FR" sz="2900" b="1">
                          <a:effectLst/>
                        </a:rPr>
                        <a:t>a1 </a:t>
                      </a:r>
                      <a:r>
                        <a:rPr lang="fr-FR" sz="2900" b="0">
                          <a:effectLst/>
                        </a:rPr>
                        <a:t>est la pente de la ligne</a:t>
                      </a:r>
                    </a:p>
                  </a:txBody>
                  <a:tcPr marL="151180" marR="151180" marT="75590" marB="75590" anchor="ctr"/>
                </a:tc>
                <a:extLst>
                  <a:ext uri="{0D108BD9-81ED-4DB2-BD59-A6C34878D82A}">
                    <a16:rowId xmlns:a16="http://schemas.microsoft.com/office/drawing/2014/main" val="3106068695"/>
                  </a:ext>
                </a:extLst>
              </a:tr>
              <a:tr h="643055">
                <a:tc>
                  <a:txBody>
                    <a:bodyPr/>
                    <a:lstStyle/>
                    <a:p>
                      <a:pPr algn="l"/>
                      <a:r>
                        <a:rPr lang="fr-FR" sz="2900" b="1">
                          <a:effectLst/>
                        </a:rPr>
                        <a:t>y </a:t>
                      </a:r>
                      <a:r>
                        <a:rPr lang="fr-FR" sz="2900" b="0">
                          <a:effectLst/>
                        </a:rPr>
                        <a:t>est une variable de sortie dépendante</a:t>
                      </a:r>
                    </a:p>
                  </a:txBody>
                  <a:tcPr marL="151180" marR="151180" marT="75590" marB="75590" anchor="ctr"/>
                </a:tc>
                <a:extLst>
                  <a:ext uri="{0D108BD9-81ED-4DB2-BD59-A6C34878D82A}">
                    <a16:rowId xmlns:a16="http://schemas.microsoft.com/office/drawing/2014/main" val="175479033"/>
                  </a:ext>
                </a:extLst>
              </a:tr>
              <a:tr h="643055">
                <a:tc>
                  <a:txBody>
                    <a:bodyPr/>
                    <a:lstStyle/>
                    <a:p>
                      <a:pPr algn="l"/>
                      <a:r>
                        <a:rPr lang="fr-FR" sz="2900" b="1" dirty="0">
                          <a:effectLst/>
                        </a:rPr>
                        <a:t>x </a:t>
                      </a:r>
                      <a:r>
                        <a:rPr lang="fr-FR" sz="2900" b="0" dirty="0">
                          <a:effectLst/>
                        </a:rPr>
                        <a:t>est une variable d’entrée indépendante</a:t>
                      </a:r>
                    </a:p>
                  </a:txBody>
                  <a:tcPr marL="151180" marR="151180" marT="75590" marB="75590" anchor="ctr"/>
                </a:tc>
                <a:extLst>
                  <a:ext uri="{0D108BD9-81ED-4DB2-BD59-A6C34878D82A}">
                    <a16:rowId xmlns:a16="http://schemas.microsoft.com/office/drawing/2014/main" val="4065336360"/>
                  </a:ext>
                </a:extLst>
              </a:tr>
              <a:tr h="643055">
                <a:tc>
                  <a:txBody>
                    <a:bodyPr/>
                    <a:lstStyle/>
                    <a:p>
                      <a:pPr algn="l"/>
                      <a:r>
                        <a:rPr lang="fr-FR" sz="2900" b="1" dirty="0">
                          <a:effectLst/>
                        </a:rPr>
                        <a:t>e </a:t>
                      </a:r>
                      <a:r>
                        <a:rPr lang="fr-FR" sz="2900" b="0" dirty="0">
                          <a:effectLst/>
                        </a:rPr>
                        <a:t>est le terme d’erreur</a:t>
                      </a:r>
                    </a:p>
                  </a:txBody>
                  <a:tcPr marL="151180" marR="151180" marT="75590" marB="75590" anchor="ctr"/>
                </a:tc>
                <a:extLst>
                  <a:ext uri="{0D108BD9-81ED-4DB2-BD59-A6C34878D82A}">
                    <a16:rowId xmlns:a16="http://schemas.microsoft.com/office/drawing/2014/main" val="3344247860"/>
                  </a:ext>
                </a:extLst>
              </a:tr>
            </a:tbl>
          </a:graphicData>
        </a:graphic>
      </p:graphicFrame>
    </p:spTree>
    <p:extLst>
      <p:ext uri="{BB962C8B-B14F-4D97-AF65-F5344CB8AC3E}">
        <p14:creationId xmlns:p14="http://schemas.microsoft.com/office/powerpoint/2010/main" val="328187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306369-1116-C87B-681B-A5074531C59C}"/>
              </a:ext>
            </a:extLst>
          </p:cNvPr>
          <p:cNvSpPr>
            <a:spLocks noGrp="1"/>
          </p:cNvSpPr>
          <p:nvPr>
            <p:ph type="ctrTitle"/>
          </p:nvPr>
        </p:nvSpPr>
        <p:spPr>
          <a:xfrm>
            <a:off x="630936" y="639520"/>
            <a:ext cx="3429000" cy="1719072"/>
          </a:xfrm>
        </p:spPr>
        <p:txBody>
          <a:bodyPr vert="horz" lIns="91440" tIns="45720" rIns="91440" bIns="45720" rtlCol="0" anchor="b">
            <a:normAutofit/>
          </a:bodyPr>
          <a:lstStyle/>
          <a:p>
            <a:r>
              <a:rPr lang="en-US" sz="2774" b="1" cap="all" dirty="0" err="1">
                <a:solidFill>
                  <a:srgbClr val="C79A52"/>
                </a:solidFill>
                <a:latin typeface="open sans" panose="020B0606030504020204" pitchFamily="34" charset="0"/>
                <a:cs typeface="+mn-cs"/>
              </a:rPr>
              <a:t>Exemple</a:t>
            </a:r>
            <a:endParaRPr lang="en-US" sz="2774" b="1" cap="all" dirty="0">
              <a:solidFill>
                <a:srgbClr val="C79A52"/>
              </a:solidFill>
              <a:latin typeface="open sans" panose="020B0606030504020204" pitchFamily="34" charset="0"/>
              <a:cs typeface="+mn-cs"/>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CE258D4C-15A4-95BA-E15B-AB685C2D540A}"/>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0" i="0" u="none" strike="noStrike" dirty="0">
                <a:effectLst/>
              </a:rPr>
              <a:t>Le </a:t>
            </a:r>
            <a:r>
              <a:rPr lang="en-US" sz="1700" b="0" i="0" u="none" strike="noStrike" dirty="0" err="1">
                <a:effectLst/>
              </a:rPr>
              <a:t>graphique</a:t>
            </a:r>
            <a:r>
              <a:rPr lang="en-US" sz="1700" b="0" i="0" u="none" strike="noStrike" dirty="0">
                <a:effectLst/>
              </a:rPr>
              <a:t> ci-dessus </a:t>
            </a:r>
            <a:r>
              <a:rPr lang="en-US" sz="1700" b="0" i="0" u="none" strike="noStrike" dirty="0" err="1">
                <a:effectLst/>
              </a:rPr>
              <a:t>montre</a:t>
            </a:r>
            <a:r>
              <a:rPr lang="en-US" sz="1700" b="0" i="0" u="none" strike="noStrike" dirty="0">
                <a:effectLst/>
              </a:rPr>
              <a:t> </a:t>
            </a:r>
            <a:r>
              <a:rPr lang="en-US" sz="1700" b="0" i="0" u="none" strike="noStrike" dirty="0" err="1">
                <a:effectLst/>
              </a:rPr>
              <a:t>l’expérience</a:t>
            </a:r>
            <a:r>
              <a:rPr lang="en-US" sz="1700" b="0" i="0" u="none" strike="noStrike" dirty="0">
                <a:effectLst/>
              </a:rPr>
              <a:t> </a:t>
            </a:r>
            <a:r>
              <a:rPr lang="en-US" sz="1700" b="0" i="0" u="none" strike="noStrike" dirty="0" err="1">
                <a:effectLst/>
              </a:rPr>
              <a:t>en</a:t>
            </a:r>
            <a:r>
              <a:rPr lang="en-US" sz="1700" b="0" i="0" u="none" strike="noStrike" dirty="0">
                <a:effectLst/>
              </a:rPr>
              <a:t> tant que variable </a:t>
            </a:r>
            <a:r>
              <a:rPr lang="en-US" sz="1700" b="0" i="0" u="none" strike="noStrike" dirty="0" err="1">
                <a:effectLst/>
              </a:rPr>
              <a:t>d’entrée</a:t>
            </a:r>
            <a:r>
              <a:rPr lang="en-US" sz="1700" b="0" i="0" u="none" strike="noStrike" dirty="0">
                <a:effectLst/>
              </a:rPr>
              <a:t> et le </a:t>
            </a:r>
            <a:r>
              <a:rPr lang="en-US" sz="1700" b="0" i="0" u="none" strike="noStrike" dirty="0" err="1">
                <a:effectLst/>
              </a:rPr>
              <a:t>salaire</a:t>
            </a:r>
            <a:r>
              <a:rPr lang="en-US" sz="1700" b="0" i="0" u="none" strike="noStrike" dirty="0">
                <a:effectLst/>
              </a:rPr>
              <a:t> </a:t>
            </a:r>
            <a:r>
              <a:rPr lang="en-US" sz="1700" b="0" i="0" u="none" strike="noStrike" dirty="0" err="1">
                <a:effectLst/>
              </a:rPr>
              <a:t>en</a:t>
            </a:r>
            <a:r>
              <a:rPr lang="en-US" sz="1700" b="0" i="0" u="none" strike="noStrike" dirty="0">
                <a:effectLst/>
              </a:rPr>
              <a:t> tant que variable de sortie. </a:t>
            </a:r>
            <a:endParaRPr lang="en-US" sz="1700" dirty="0"/>
          </a:p>
          <a:p>
            <a:pPr indent="-228600">
              <a:lnSpc>
                <a:spcPct val="90000"/>
              </a:lnSpc>
              <a:spcAft>
                <a:spcPts val="600"/>
              </a:spcAft>
              <a:buFont typeface="Arial" panose="020B0604020202020204" pitchFamily="34" charset="0"/>
              <a:buChar char="•"/>
            </a:pPr>
            <a:r>
              <a:rPr lang="en-US" sz="1700" b="0" i="0" u="none" strike="noStrike" dirty="0">
                <a:effectLst/>
              </a:rPr>
              <a:t>Par </a:t>
            </a:r>
            <a:r>
              <a:rPr lang="en-US" sz="1700" b="0" i="0" u="none" strike="noStrike" dirty="0" err="1">
                <a:effectLst/>
              </a:rPr>
              <a:t>conséquent</a:t>
            </a:r>
            <a:r>
              <a:rPr lang="en-US" sz="1700" b="0" i="0" u="none" strike="noStrike" dirty="0">
                <a:effectLst/>
              </a:rPr>
              <a:t>, </a:t>
            </a:r>
            <a:r>
              <a:rPr lang="en-US" sz="1700" b="0" i="0" u="none" strike="noStrike" dirty="0" err="1">
                <a:effectLst/>
              </a:rPr>
              <a:t>cela</a:t>
            </a:r>
            <a:r>
              <a:rPr lang="en-US" sz="1700" b="0" i="0" u="none" strike="noStrike" dirty="0">
                <a:effectLst/>
              </a:rPr>
              <a:t> </a:t>
            </a:r>
            <a:r>
              <a:rPr lang="en-US" sz="1700" b="0" i="0" u="none" strike="noStrike" dirty="0" err="1">
                <a:effectLst/>
              </a:rPr>
              <a:t>signifie</a:t>
            </a:r>
            <a:r>
              <a:rPr lang="en-US" sz="1700" b="0" i="0" u="none" strike="noStrike" dirty="0">
                <a:effectLst/>
              </a:rPr>
              <a:t> </a:t>
            </a:r>
            <a:r>
              <a:rPr lang="en-US" sz="1700" b="0" i="0" u="none" strike="noStrike" dirty="0" err="1">
                <a:effectLst/>
              </a:rPr>
              <a:t>qu’à</a:t>
            </a:r>
            <a:r>
              <a:rPr lang="en-US" sz="1700" b="0" i="0" u="none" strike="noStrike" dirty="0">
                <a:effectLst/>
              </a:rPr>
              <a:t> </a:t>
            </a:r>
            <a:r>
              <a:rPr lang="en-US" sz="1700" b="0" i="0" u="none" strike="noStrike" dirty="0" err="1">
                <a:effectLst/>
              </a:rPr>
              <a:t>mesure</a:t>
            </a:r>
            <a:r>
              <a:rPr lang="en-US" sz="1700" b="0" i="0" u="none" strike="noStrike" dirty="0">
                <a:effectLst/>
              </a:rPr>
              <a:t> que </a:t>
            </a:r>
            <a:r>
              <a:rPr lang="en-US" sz="1700" b="0" i="0" u="none" strike="noStrike" dirty="0" err="1">
                <a:effectLst/>
              </a:rPr>
              <a:t>votre</a:t>
            </a:r>
            <a:r>
              <a:rPr lang="en-US" sz="1700" b="0" i="0" u="none" strike="noStrike" dirty="0">
                <a:effectLst/>
              </a:rPr>
              <a:t> </a:t>
            </a:r>
            <a:r>
              <a:rPr lang="en-US" sz="1700" b="0" i="0" u="none" strike="noStrike" dirty="0" err="1">
                <a:effectLst/>
              </a:rPr>
              <a:t>expérience</a:t>
            </a:r>
            <a:r>
              <a:rPr lang="en-US" sz="1700" b="0" i="0" u="none" strike="noStrike" dirty="0">
                <a:effectLst/>
              </a:rPr>
              <a:t> </a:t>
            </a:r>
            <a:r>
              <a:rPr lang="en-US" sz="1700" b="0" i="0" u="none" strike="noStrike" dirty="0" err="1">
                <a:effectLst/>
              </a:rPr>
              <a:t>grandit</a:t>
            </a:r>
            <a:r>
              <a:rPr lang="en-US" sz="1700" b="0" i="0" u="none" strike="noStrike" dirty="0">
                <a:effectLst/>
              </a:rPr>
              <a:t>, </a:t>
            </a:r>
            <a:r>
              <a:rPr lang="en-US" sz="1700" b="0" i="0" u="none" strike="noStrike" dirty="0" err="1">
                <a:effectLst/>
              </a:rPr>
              <a:t>votre</a:t>
            </a:r>
            <a:r>
              <a:rPr lang="en-US" sz="1700" b="0" i="0" u="none" strike="noStrike" dirty="0">
                <a:effectLst/>
              </a:rPr>
              <a:t> </a:t>
            </a:r>
            <a:r>
              <a:rPr lang="en-US" sz="1700" b="0" i="0" u="none" strike="noStrike" dirty="0" err="1">
                <a:effectLst/>
              </a:rPr>
              <a:t>salaire</a:t>
            </a:r>
            <a:r>
              <a:rPr lang="en-US" sz="1700" b="0" i="0" u="none" strike="noStrike" dirty="0">
                <a:effectLst/>
              </a:rPr>
              <a:t> </a:t>
            </a:r>
            <a:r>
              <a:rPr lang="en-US" sz="1700" b="0" i="0" u="none" strike="noStrike" dirty="0" err="1">
                <a:effectLst/>
              </a:rPr>
              <a:t>est</a:t>
            </a:r>
            <a:r>
              <a:rPr lang="en-US" sz="1700" b="0" i="0" u="none" strike="noStrike" dirty="0">
                <a:effectLst/>
              </a:rPr>
              <a:t> </a:t>
            </a:r>
            <a:r>
              <a:rPr lang="en-US" sz="1700" b="0" i="0" u="none" strike="noStrike" dirty="0" err="1">
                <a:effectLst/>
              </a:rPr>
              <a:t>appelé</a:t>
            </a:r>
            <a:r>
              <a:rPr lang="en-US" sz="1700" b="0" i="0" u="none" strike="noStrike" dirty="0">
                <a:effectLst/>
              </a:rPr>
              <a:t> </a:t>
            </a:r>
            <a:r>
              <a:rPr lang="en-US" sz="1700" b="0" i="0" u="none" strike="noStrike" dirty="0" err="1">
                <a:effectLst/>
              </a:rPr>
              <a:t>à</a:t>
            </a:r>
            <a:r>
              <a:rPr lang="en-US" sz="1700" b="0" i="0" u="none" strike="noStrike" dirty="0">
                <a:effectLst/>
              </a:rPr>
              <a:t> augmenter </a:t>
            </a:r>
            <a:r>
              <a:rPr lang="en-US" sz="1700" b="0" i="0" u="none" strike="noStrike" dirty="0" err="1">
                <a:effectLst/>
              </a:rPr>
              <a:t>aussi</a:t>
            </a:r>
            <a:r>
              <a:rPr lang="en-US" sz="1700" b="0" i="0" u="none" strike="noStrike" dirty="0">
                <a:effectLst/>
              </a:rPr>
              <a:t>. De </a:t>
            </a:r>
            <a:r>
              <a:rPr lang="en-US" sz="1700" b="0" i="0" u="none" strike="noStrike" dirty="0" err="1">
                <a:effectLst/>
              </a:rPr>
              <a:t>cette</a:t>
            </a:r>
            <a:r>
              <a:rPr lang="en-US" sz="1700" b="0" i="0" u="none" strike="noStrike" dirty="0">
                <a:effectLst/>
              </a:rPr>
              <a:t> </a:t>
            </a:r>
            <a:r>
              <a:rPr lang="en-US" sz="1700" b="0" i="0" u="none" strike="noStrike" dirty="0" err="1">
                <a:effectLst/>
              </a:rPr>
              <a:t>façon</a:t>
            </a:r>
            <a:r>
              <a:rPr lang="en-US" sz="1700" b="0" i="0" u="none" strike="noStrike" dirty="0">
                <a:effectLst/>
              </a:rPr>
              <a:t>, grâce </a:t>
            </a:r>
            <a:r>
              <a:rPr lang="en-US" sz="1700" b="0" i="0" u="none" strike="noStrike" dirty="0" err="1">
                <a:effectLst/>
              </a:rPr>
              <a:t>à</a:t>
            </a:r>
            <a:r>
              <a:rPr lang="en-US" sz="1700" b="0" i="0" u="none" strike="noStrike" dirty="0">
                <a:effectLst/>
              </a:rPr>
              <a:t> la </a:t>
            </a:r>
            <a:r>
              <a:rPr lang="en-US" sz="1700" b="0" i="0" u="none" strike="noStrike" dirty="0" err="1">
                <a:effectLst/>
              </a:rPr>
              <a:t>régression</a:t>
            </a:r>
            <a:r>
              <a:rPr lang="en-US" sz="1700" b="0" i="0" u="none" strike="noStrike" dirty="0">
                <a:effectLst/>
              </a:rPr>
              <a:t> </a:t>
            </a:r>
            <a:r>
              <a:rPr lang="en-US" sz="1700" b="0" i="0" u="none" strike="noStrike" dirty="0" err="1">
                <a:effectLst/>
              </a:rPr>
              <a:t>linéaire</a:t>
            </a:r>
            <a:r>
              <a:rPr lang="en-US" sz="1700" b="0" i="0" u="none" strike="noStrike" dirty="0">
                <a:effectLst/>
              </a:rPr>
              <a:t>, </a:t>
            </a:r>
            <a:r>
              <a:rPr lang="en-US" sz="1700" b="0" i="0" u="none" strike="noStrike" dirty="0" err="1">
                <a:effectLst/>
              </a:rPr>
              <a:t>vous</a:t>
            </a:r>
            <a:r>
              <a:rPr lang="en-US" sz="1700" b="0" i="0" u="none" strike="noStrike" dirty="0">
                <a:effectLst/>
              </a:rPr>
              <a:t> </a:t>
            </a:r>
            <a:r>
              <a:rPr lang="en-US" sz="1700" b="0" i="0" u="none" strike="noStrike" dirty="0" err="1">
                <a:effectLst/>
              </a:rPr>
              <a:t>pouvez</a:t>
            </a:r>
            <a:r>
              <a:rPr lang="en-US" sz="1700" b="0" i="0" u="none" strike="noStrike" dirty="0">
                <a:effectLst/>
              </a:rPr>
              <a:t> </a:t>
            </a:r>
            <a:r>
              <a:rPr lang="en-US" sz="1700" b="0" i="0" u="none" strike="noStrike" dirty="0" err="1">
                <a:effectLst/>
              </a:rPr>
              <a:t>prédire</a:t>
            </a:r>
            <a:r>
              <a:rPr lang="en-US" sz="1700" b="0" i="0" u="none" strike="noStrike" dirty="0">
                <a:effectLst/>
              </a:rPr>
              <a:t> </a:t>
            </a:r>
            <a:r>
              <a:rPr lang="en-US" sz="1700" b="0" i="0" u="none" strike="noStrike" dirty="0" err="1">
                <a:effectLst/>
              </a:rPr>
              <a:t>combien</a:t>
            </a:r>
            <a:r>
              <a:rPr lang="en-US" sz="1700" b="0" i="0" u="none" strike="noStrike" dirty="0">
                <a:effectLst/>
              </a:rPr>
              <a:t> sera </a:t>
            </a:r>
            <a:r>
              <a:rPr lang="en-US" sz="1700" b="0" i="0" u="none" strike="noStrike" dirty="0" err="1">
                <a:effectLst/>
              </a:rPr>
              <a:t>approximativement</a:t>
            </a:r>
            <a:r>
              <a:rPr lang="en-US" sz="1700" b="0" i="0" u="none" strike="noStrike" dirty="0">
                <a:effectLst/>
              </a:rPr>
              <a:t> </a:t>
            </a:r>
            <a:r>
              <a:rPr lang="en-US" sz="1700" b="0" i="0" u="none" strike="noStrike" dirty="0" err="1">
                <a:effectLst/>
              </a:rPr>
              <a:t>votre</a:t>
            </a:r>
            <a:r>
              <a:rPr lang="en-US" sz="1700" b="0" i="0" u="none" strike="noStrike" dirty="0">
                <a:effectLst/>
              </a:rPr>
              <a:t> </a:t>
            </a:r>
            <a:r>
              <a:rPr lang="en-US" sz="1700" b="0" i="0" u="none" strike="noStrike" dirty="0" err="1">
                <a:effectLst/>
              </a:rPr>
              <a:t>salaire</a:t>
            </a:r>
            <a:r>
              <a:rPr lang="en-US" sz="1700" b="0" i="0" u="none" strike="noStrike" dirty="0">
                <a:effectLst/>
              </a:rPr>
              <a:t> </a:t>
            </a:r>
            <a:r>
              <a:rPr lang="en-US" sz="1700" b="0" i="0" u="none" strike="noStrike" dirty="0" err="1">
                <a:effectLst/>
              </a:rPr>
              <a:t>lorsque</a:t>
            </a:r>
            <a:r>
              <a:rPr lang="en-US" sz="1700" b="0" i="0" u="none" strike="noStrike" dirty="0">
                <a:effectLst/>
              </a:rPr>
              <a:t> </a:t>
            </a:r>
            <a:r>
              <a:rPr lang="en-US" sz="1700" b="0" i="0" u="none" strike="noStrike" dirty="0" err="1">
                <a:effectLst/>
              </a:rPr>
              <a:t>vous</a:t>
            </a:r>
            <a:r>
              <a:rPr lang="en-US" sz="1700" b="0" i="0" u="none" strike="noStrike" dirty="0">
                <a:effectLst/>
              </a:rPr>
              <a:t> </a:t>
            </a:r>
            <a:r>
              <a:rPr lang="en-US" sz="1700" b="0" i="0" u="none" strike="noStrike" dirty="0" err="1">
                <a:effectLst/>
              </a:rPr>
              <a:t>aurez</a:t>
            </a:r>
            <a:r>
              <a:rPr lang="en-US" sz="1700" b="0" i="0" u="none" strike="noStrike" dirty="0">
                <a:effectLst/>
              </a:rPr>
              <a:t> 11 </a:t>
            </a:r>
            <a:r>
              <a:rPr lang="en-US" sz="1700" b="0" i="0" u="none" strike="noStrike" dirty="0" err="1">
                <a:effectLst/>
              </a:rPr>
              <a:t>ans</a:t>
            </a:r>
            <a:r>
              <a:rPr lang="en-US" sz="1700" b="0" i="0" u="none" strike="noStrike" dirty="0">
                <a:effectLst/>
              </a:rPr>
              <a:t> </a:t>
            </a:r>
            <a:r>
              <a:rPr lang="en-US" sz="1700" b="0" i="0" u="none" strike="noStrike" dirty="0" err="1">
                <a:effectLst/>
              </a:rPr>
              <a:t>d’expérience</a:t>
            </a:r>
            <a:r>
              <a:rPr lang="en-US" sz="1700" b="0" i="0" u="none" strike="noStrike" dirty="0">
                <a:effectLst/>
              </a:rPr>
              <a:t>.</a:t>
            </a:r>
            <a:endParaRPr lang="en-US" sz="1700" dirty="0"/>
          </a:p>
        </p:txBody>
      </p:sp>
      <p:pic>
        <p:nvPicPr>
          <p:cNvPr id="4" name="Image 3">
            <a:extLst>
              <a:ext uri="{FF2B5EF4-FFF2-40B4-BE49-F238E27FC236}">
                <a16:creationId xmlns:a16="http://schemas.microsoft.com/office/drawing/2014/main" id="{1061996B-7297-3803-BD76-3E0970EEFAD2}"/>
              </a:ext>
            </a:extLst>
          </p:cNvPr>
          <p:cNvPicPr>
            <a:picLocks noChangeAspect="1"/>
          </p:cNvPicPr>
          <p:nvPr/>
        </p:nvPicPr>
        <p:blipFill>
          <a:blip r:embed="rId2"/>
          <a:stretch>
            <a:fillRect/>
          </a:stretch>
        </p:blipFill>
        <p:spPr>
          <a:xfrm>
            <a:off x="4654296" y="969550"/>
            <a:ext cx="6903720" cy="4918899"/>
          </a:xfrm>
          <a:prstGeom prst="rect">
            <a:avLst/>
          </a:prstGeom>
        </p:spPr>
      </p:pic>
    </p:spTree>
    <p:extLst>
      <p:ext uri="{BB962C8B-B14F-4D97-AF65-F5344CB8AC3E}">
        <p14:creationId xmlns:p14="http://schemas.microsoft.com/office/powerpoint/2010/main" val="23820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A0FDEEC-B790-30A8-F96D-273CDBEF9FF1}"/>
              </a:ext>
            </a:extLst>
          </p:cNvPr>
          <p:cNvSpPr>
            <a:spLocks noGrp="1"/>
          </p:cNvSpPr>
          <p:nvPr>
            <p:ph type="ctrTitle"/>
          </p:nvPr>
        </p:nvSpPr>
        <p:spPr>
          <a:xfrm>
            <a:off x="630936" y="639520"/>
            <a:ext cx="3429000" cy="1719072"/>
          </a:xfrm>
        </p:spPr>
        <p:txBody>
          <a:bodyPr vert="horz" lIns="91440" tIns="45720" rIns="91440" bIns="45720" rtlCol="0" anchor="b">
            <a:normAutofit/>
          </a:bodyPr>
          <a:lstStyle/>
          <a:p>
            <a:r>
              <a:rPr lang="en-US" sz="2774" b="1" cap="all" dirty="0">
                <a:solidFill>
                  <a:srgbClr val="C79A52"/>
                </a:solidFill>
                <a:latin typeface="open sans" panose="020B0606030504020204" pitchFamily="34" charset="0"/>
                <a:cs typeface="+mn-cs"/>
              </a:rPr>
              <a:t>la </a:t>
            </a:r>
            <a:r>
              <a:rPr lang="en-US" sz="2774" b="1" cap="all" dirty="0" err="1">
                <a:solidFill>
                  <a:srgbClr val="C79A52"/>
                </a:solidFill>
                <a:latin typeface="open sans" panose="020B0606030504020204" pitchFamily="34" charset="0"/>
                <a:cs typeface="+mn-cs"/>
              </a:rPr>
              <a:t>régression</a:t>
            </a:r>
            <a:r>
              <a:rPr lang="en-US" sz="2774" b="1" cap="all" dirty="0">
                <a:solidFill>
                  <a:srgbClr val="C79A52"/>
                </a:solidFill>
                <a:latin typeface="open sans" panose="020B0606030504020204" pitchFamily="34" charset="0"/>
                <a:cs typeface="+mn-cs"/>
              </a:rPr>
              <a:t> </a:t>
            </a:r>
            <a:r>
              <a:rPr lang="en-US" sz="2774" b="1" cap="all" dirty="0" err="1">
                <a:solidFill>
                  <a:srgbClr val="C79A52"/>
                </a:solidFill>
                <a:latin typeface="open sans" panose="020B0606030504020204" pitchFamily="34" charset="0"/>
                <a:cs typeface="+mn-cs"/>
              </a:rPr>
              <a:t>logistique</a:t>
            </a:r>
            <a:br>
              <a:rPr lang="en-US" sz="3800" b="1" i="0" u="none" strike="noStrike" kern="1200" dirty="0">
                <a:solidFill>
                  <a:schemeClr val="tx1"/>
                </a:solidFill>
                <a:effectLst/>
                <a:latin typeface="+mj-lt"/>
                <a:ea typeface="+mj-ea"/>
                <a:cs typeface="+mj-cs"/>
              </a:rPr>
            </a:br>
            <a:endParaRPr lang="en-US" sz="38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6E58018D-FA1B-B508-ED9A-E60188912A7E}"/>
              </a:ext>
            </a:extLst>
          </p:cNvPr>
          <p:cNvSpPr txBox="1"/>
          <p:nvPr/>
        </p:nvSpPr>
        <p:spPr>
          <a:xfrm>
            <a:off x="630936" y="2807208"/>
            <a:ext cx="4672584"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b="0" i="0" u="none" strike="noStrike" dirty="0">
                <a:effectLst/>
              </a:rPr>
              <a:t>La </a:t>
            </a:r>
            <a:r>
              <a:rPr lang="en-US" b="0" i="0" u="none" strike="noStrike" dirty="0" err="1">
                <a:effectLst/>
              </a:rPr>
              <a:t>régression</a:t>
            </a:r>
            <a:r>
              <a:rPr lang="en-US" b="0" i="0" u="none" strike="noStrike" dirty="0">
                <a:effectLst/>
              </a:rPr>
              <a:t> </a:t>
            </a:r>
            <a:r>
              <a:rPr lang="en-US" b="0" i="0" u="none" strike="noStrike" dirty="0" err="1">
                <a:effectLst/>
              </a:rPr>
              <a:t>logistique</a:t>
            </a:r>
            <a:r>
              <a:rPr lang="en-US" b="0" i="0" u="none" strike="noStrike" dirty="0">
                <a:effectLst/>
              </a:rPr>
              <a:t> dans </a:t>
            </a:r>
            <a:r>
              <a:rPr lang="en-US" b="0" i="0" u="none" strike="noStrike" dirty="0" err="1">
                <a:effectLst/>
              </a:rPr>
              <a:t>l’apprentissage</a:t>
            </a:r>
            <a:r>
              <a:rPr lang="en-US" b="0" i="0" u="none" strike="noStrike" dirty="0">
                <a:effectLst/>
              </a:rPr>
              <a:t> </a:t>
            </a:r>
            <a:r>
              <a:rPr lang="en-US" b="0" i="0" u="none" strike="noStrike" dirty="0" err="1">
                <a:effectLst/>
              </a:rPr>
              <a:t>automatique</a:t>
            </a:r>
            <a:r>
              <a:rPr lang="en-US" b="0" i="0" u="none" strike="noStrike" dirty="0">
                <a:effectLst/>
              </a:rPr>
              <a:t> </a:t>
            </a:r>
            <a:r>
              <a:rPr lang="en-US" b="0" i="0" u="none" strike="noStrike" dirty="0" err="1">
                <a:effectLst/>
              </a:rPr>
              <a:t>est</a:t>
            </a:r>
            <a:r>
              <a:rPr lang="en-US" b="0" i="0" u="none" strike="noStrike" dirty="0">
                <a:effectLst/>
              </a:rPr>
              <a:t> </a:t>
            </a:r>
            <a:r>
              <a:rPr lang="en-US" b="0" i="0" u="none" strike="noStrike" dirty="0" err="1">
                <a:effectLst/>
              </a:rPr>
              <a:t>utilisée</a:t>
            </a:r>
            <a:r>
              <a:rPr lang="en-US" b="0" i="0" u="none" strike="noStrike" dirty="0">
                <a:effectLst/>
              </a:rPr>
              <a:t> pour </a:t>
            </a:r>
            <a:r>
              <a:rPr lang="en-US" b="0" i="0" u="none" strike="noStrike" dirty="0" err="1">
                <a:effectLst/>
              </a:rPr>
              <a:t>prédire</a:t>
            </a:r>
            <a:r>
              <a:rPr lang="en-US" b="0" i="0" u="none" strike="noStrike" dirty="0">
                <a:effectLst/>
              </a:rPr>
              <a:t> la </a:t>
            </a:r>
            <a:r>
              <a:rPr lang="en-US" b="0" i="0" u="none" strike="noStrike" dirty="0" err="1">
                <a:effectLst/>
              </a:rPr>
              <a:t>catégorie</a:t>
            </a:r>
            <a:r>
              <a:rPr lang="en-US" b="0" i="0" u="none" strike="noStrike" dirty="0">
                <a:effectLst/>
              </a:rPr>
              <a:t> de la variable </a:t>
            </a:r>
            <a:r>
              <a:rPr lang="en-US" b="0" i="0" u="none" strike="noStrike" dirty="0" err="1">
                <a:effectLst/>
              </a:rPr>
              <a:t>dépendante</a:t>
            </a:r>
            <a:r>
              <a:rPr lang="en-US" b="0" i="0" u="none" strike="noStrike" dirty="0">
                <a:effectLst/>
              </a:rPr>
              <a:t> </a:t>
            </a:r>
            <a:r>
              <a:rPr lang="en-US" b="0" i="0" u="none" strike="noStrike" dirty="0" err="1">
                <a:effectLst/>
              </a:rPr>
              <a:t>en</a:t>
            </a:r>
            <a:r>
              <a:rPr lang="en-US" b="0" i="0" u="none" strike="noStrike" dirty="0">
                <a:effectLst/>
              </a:rPr>
              <a:t> </a:t>
            </a:r>
            <a:r>
              <a:rPr lang="en-US" b="0" i="0" u="none" strike="noStrike" dirty="0" err="1">
                <a:effectLst/>
              </a:rPr>
              <a:t>fonction</a:t>
            </a:r>
            <a:r>
              <a:rPr lang="en-US" b="0" i="0" u="none" strike="noStrike" dirty="0">
                <a:effectLst/>
              </a:rPr>
              <a:t> de la variable </a:t>
            </a:r>
            <a:r>
              <a:rPr lang="en-US" b="0" i="0" u="none" strike="noStrike" dirty="0" err="1">
                <a:effectLst/>
              </a:rPr>
              <a:t>indépendante</a:t>
            </a:r>
            <a:r>
              <a:rPr lang="en-US" b="0" i="0" u="none" strike="noStrike" dirty="0">
                <a:effectLst/>
              </a:rPr>
              <a:t> avec 0 </a:t>
            </a:r>
            <a:r>
              <a:rPr lang="en-US" b="0" i="0" u="none" strike="noStrike" dirty="0" err="1">
                <a:effectLst/>
              </a:rPr>
              <a:t>ou</a:t>
            </a:r>
            <a:r>
              <a:rPr lang="en-US" b="0" i="0" u="none" strike="noStrike" dirty="0">
                <a:effectLst/>
              </a:rPr>
              <a:t> 1 </a:t>
            </a:r>
            <a:r>
              <a:rPr lang="en-US" b="0" i="0" u="none" strike="noStrike" dirty="0" err="1">
                <a:effectLst/>
              </a:rPr>
              <a:t>comme</a:t>
            </a:r>
            <a:r>
              <a:rPr lang="en-US" b="0" i="0" u="none" strike="noStrike" dirty="0">
                <a:effectLst/>
              </a:rPr>
              <a:t> sortie.</a:t>
            </a:r>
          </a:p>
          <a:p>
            <a:pPr indent="-228600">
              <a:lnSpc>
                <a:spcPct val="90000"/>
              </a:lnSpc>
              <a:spcAft>
                <a:spcPts val="600"/>
              </a:spcAft>
              <a:buFont typeface="Arial" panose="020B0604020202020204" pitchFamily="34" charset="0"/>
              <a:buChar char="•"/>
            </a:pPr>
            <a:r>
              <a:rPr lang="en-US" b="0" i="0" u="none" strike="noStrike" dirty="0">
                <a:effectLst/>
              </a:rPr>
              <a:t>Les </a:t>
            </a:r>
            <a:r>
              <a:rPr lang="en-US" b="0" i="0" u="none" strike="noStrike" dirty="0" err="1">
                <a:effectLst/>
              </a:rPr>
              <a:t>données</a:t>
            </a:r>
            <a:r>
              <a:rPr lang="en-US" b="0" i="0" u="none" strike="noStrike" dirty="0">
                <a:effectLst/>
              </a:rPr>
              <a:t> </a:t>
            </a:r>
            <a:r>
              <a:rPr lang="en-US" b="0" i="0" u="none" strike="noStrike" dirty="0" err="1">
                <a:effectLst/>
              </a:rPr>
              <a:t>d’entrée</a:t>
            </a:r>
            <a:r>
              <a:rPr lang="en-US" b="0" i="0" u="none" strike="noStrike" dirty="0">
                <a:effectLst/>
              </a:rPr>
              <a:t> </a:t>
            </a:r>
            <a:r>
              <a:rPr lang="en-US" b="0" i="0" u="none" strike="noStrike" dirty="0" err="1">
                <a:effectLst/>
              </a:rPr>
              <a:t>appartiennent</a:t>
            </a:r>
            <a:r>
              <a:rPr lang="en-US" b="0" i="0" u="none" strike="noStrike" dirty="0">
                <a:effectLst/>
              </a:rPr>
              <a:t> déjà </a:t>
            </a:r>
            <a:r>
              <a:rPr lang="en-US" b="0" i="0" u="none" strike="noStrike" dirty="0" err="1">
                <a:effectLst/>
              </a:rPr>
              <a:t>à</a:t>
            </a:r>
            <a:r>
              <a:rPr lang="en-US" b="0" i="0" u="none" strike="noStrike" dirty="0">
                <a:effectLst/>
              </a:rPr>
              <a:t> </a:t>
            </a:r>
            <a:r>
              <a:rPr lang="en-US" b="0" i="0" u="none" strike="noStrike" dirty="0" err="1">
                <a:effectLst/>
              </a:rPr>
              <a:t>une</a:t>
            </a:r>
            <a:r>
              <a:rPr lang="en-US" b="0" i="0" u="none" strike="noStrike" dirty="0">
                <a:effectLst/>
              </a:rPr>
              <a:t> </a:t>
            </a:r>
            <a:r>
              <a:rPr lang="en-US" b="0" i="0" u="none" strike="noStrike" dirty="0" err="1">
                <a:effectLst/>
              </a:rPr>
              <a:t>catégorie</a:t>
            </a:r>
            <a:r>
              <a:rPr lang="en-US" b="0" i="0" u="none" strike="noStrike" dirty="0">
                <a:effectLst/>
              </a:rPr>
              <a:t>, </a:t>
            </a:r>
            <a:r>
              <a:rPr lang="en-US" b="0" i="0" u="none" strike="noStrike" dirty="0" err="1">
                <a:effectLst/>
              </a:rPr>
              <a:t>ce</a:t>
            </a:r>
            <a:r>
              <a:rPr lang="en-US" b="0" i="0" u="none" strike="noStrike" dirty="0">
                <a:effectLst/>
              </a:rPr>
              <a:t> qui </a:t>
            </a:r>
            <a:r>
              <a:rPr lang="en-US" b="0" i="0" u="none" strike="noStrike" dirty="0" err="1">
                <a:effectLst/>
              </a:rPr>
              <a:t>signifie</a:t>
            </a:r>
            <a:r>
              <a:rPr lang="en-US" b="0" i="0" u="none" strike="noStrike" dirty="0">
                <a:effectLst/>
              </a:rPr>
              <a:t> que </a:t>
            </a:r>
            <a:r>
              <a:rPr lang="en-US" b="0" i="0" u="none" strike="noStrike" dirty="0" err="1">
                <a:effectLst/>
              </a:rPr>
              <a:t>plusieurs</a:t>
            </a:r>
            <a:r>
              <a:rPr lang="en-US" b="0" i="0" u="none" strike="noStrike" dirty="0">
                <a:effectLst/>
              </a:rPr>
              <a:t> </a:t>
            </a:r>
            <a:r>
              <a:rPr lang="en-US" b="0" i="0" u="none" strike="noStrike" dirty="0" err="1">
                <a:effectLst/>
              </a:rPr>
              <a:t>valeurs</a:t>
            </a:r>
            <a:r>
              <a:rPr lang="en-US" b="0" i="0" u="none" strike="noStrike" dirty="0">
                <a:effectLst/>
              </a:rPr>
              <a:t> </a:t>
            </a:r>
            <a:r>
              <a:rPr lang="en-US" b="0" i="0" u="none" strike="noStrike" dirty="0" err="1">
                <a:effectLst/>
              </a:rPr>
              <a:t>d’entrée</a:t>
            </a:r>
            <a:r>
              <a:rPr lang="en-US" b="0" i="0" u="none" strike="noStrike" dirty="0">
                <a:effectLst/>
              </a:rPr>
              <a:t> </a:t>
            </a:r>
            <a:r>
              <a:rPr lang="en-US" b="0" i="0" u="none" strike="noStrike" dirty="0" err="1">
                <a:effectLst/>
              </a:rPr>
              <a:t>peuvent</a:t>
            </a:r>
            <a:r>
              <a:rPr lang="en-US" b="0" i="0" u="none" strike="noStrike" dirty="0">
                <a:effectLst/>
              </a:rPr>
              <a:t> </a:t>
            </a:r>
            <a:r>
              <a:rPr lang="en-US" b="0" i="0" u="none" strike="noStrike" dirty="0" err="1">
                <a:effectLst/>
              </a:rPr>
              <a:t>correspondre</a:t>
            </a:r>
            <a:r>
              <a:rPr lang="en-US" b="0" i="0" u="none" strike="noStrike" dirty="0">
                <a:effectLst/>
              </a:rPr>
              <a:t> </a:t>
            </a:r>
            <a:r>
              <a:rPr lang="en-US" b="0" i="0" u="none" strike="noStrike" dirty="0" err="1">
                <a:effectLst/>
              </a:rPr>
              <a:t>à</a:t>
            </a:r>
            <a:r>
              <a:rPr lang="en-US" b="0" i="0" u="none" strike="noStrike" dirty="0">
                <a:effectLst/>
              </a:rPr>
              <a:t> </a:t>
            </a:r>
            <a:r>
              <a:rPr lang="en-US" b="0" i="0" u="none" strike="noStrike" dirty="0" err="1">
                <a:effectLst/>
              </a:rPr>
              <a:t>une</a:t>
            </a:r>
            <a:r>
              <a:rPr lang="en-US" b="0" i="0" u="none" strike="noStrike" dirty="0">
                <a:effectLst/>
              </a:rPr>
              <a:t> </a:t>
            </a:r>
            <a:r>
              <a:rPr lang="en-US" b="0" i="0" u="none" strike="noStrike" dirty="0" err="1">
                <a:effectLst/>
              </a:rPr>
              <a:t>valeur</a:t>
            </a:r>
            <a:r>
              <a:rPr lang="en-US" b="0" i="0" u="none" strike="noStrike" dirty="0">
                <a:effectLst/>
              </a:rPr>
              <a:t> de sortie. Nous </a:t>
            </a:r>
            <a:r>
              <a:rPr lang="en-US" b="0" i="0" u="none" strike="noStrike" dirty="0" err="1">
                <a:effectLst/>
              </a:rPr>
              <a:t>utilisons</a:t>
            </a:r>
            <a:r>
              <a:rPr lang="en-US" b="0" i="0" u="none" strike="noStrike" dirty="0">
                <a:effectLst/>
              </a:rPr>
              <a:t> la </a:t>
            </a:r>
            <a:r>
              <a:rPr lang="en-US" b="0" i="0" u="none" strike="noStrike" dirty="0" err="1">
                <a:effectLst/>
              </a:rPr>
              <a:t>régression</a:t>
            </a:r>
            <a:r>
              <a:rPr lang="en-US" b="0" i="0" u="none" strike="noStrike" dirty="0">
                <a:effectLst/>
              </a:rPr>
              <a:t> </a:t>
            </a:r>
            <a:r>
              <a:rPr lang="en-US" b="0" i="0" u="none" strike="noStrike" dirty="0" err="1">
                <a:effectLst/>
              </a:rPr>
              <a:t>logistique</a:t>
            </a:r>
            <a:r>
              <a:rPr lang="en-US" b="0" i="0" u="none" strike="noStrike" dirty="0">
                <a:effectLst/>
              </a:rPr>
              <a:t> pour </a:t>
            </a:r>
            <a:r>
              <a:rPr lang="en-US" b="0" i="0" u="none" strike="noStrike" dirty="0" err="1">
                <a:effectLst/>
              </a:rPr>
              <a:t>prédire</a:t>
            </a:r>
            <a:r>
              <a:rPr lang="en-US" b="0" i="0" u="none" strike="noStrike" dirty="0">
                <a:effectLst/>
              </a:rPr>
              <a:t> </a:t>
            </a:r>
            <a:r>
              <a:rPr lang="en-US" b="0" i="0" u="none" strike="noStrike" dirty="0" err="1">
                <a:effectLst/>
              </a:rPr>
              <a:t>à</a:t>
            </a:r>
            <a:r>
              <a:rPr lang="en-US" b="0" i="0" u="none" strike="noStrike" dirty="0">
                <a:effectLst/>
              </a:rPr>
              <a:t> quelle </a:t>
            </a:r>
            <a:r>
              <a:rPr lang="en-US" b="0" i="0" u="none" strike="noStrike" dirty="0" err="1">
                <a:effectLst/>
              </a:rPr>
              <a:t>catégorie</a:t>
            </a:r>
            <a:r>
              <a:rPr lang="en-US" b="0" i="0" u="none" strike="noStrike" dirty="0">
                <a:effectLst/>
              </a:rPr>
              <a:t> </a:t>
            </a:r>
            <a:r>
              <a:rPr lang="en-US" b="0" i="0" u="none" strike="noStrike" dirty="0" err="1">
                <a:effectLst/>
              </a:rPr>
              <a:t>appartiendra</a:t>
            </a:r>
            <a:r>
              <a:rPr lang="en-US" b="0" i="0" u="none" strike="noStrike" dirty="0">
                <a:effectLst/>
              </a:rPr>
              <a:t> la nouvelle </a:t>
            </a:r>
            <a:r>
              <a:rPr lang="en-US" b="0" i="0" u="none" strike="noStrike" dirty="0" err="1">
                <a:effectLst/>
              </a:rPr>
              <a:t>valeur</a:t>
            </a:r>
            <a:r>
              <a:rPr lang="en-US" b="0" i="0" u="none" strike="noStrike" dirty="0">
                <a:effectLst/>
              </a:rPr>
              <a:t> </a:t>
            </a:r>
            <a:r>
              <a:rPr lang="en-US" b="0" i="0" u="none" strike="noStrike" dirty="0" err="1">
                <a:effectLst/>
              </a:rPr>
              <a:t>d’entrée</a:t>
            </a:r>
            <a:r>
              <a:rPr lang="en-US" b="0" i="0" u="none" strike="noStrike" dirty="0">
                <a:effectLst/>
              </a:rPr>
              <a:t>. Par </a:t>
            </a:r>
            <a:r>
              <a:rPr lang="en-US" b="0" i="0" u="none" strike="noStrike" dirty="0" err="1">
                <a:effectLst/>
              </a:rPr>
              <a:t>conséquent</a:t>
            </a:r>
            <a:r>
              <a:rPr lang="en-US" b="0" i="0" u="none" strike="noStrike" dirty="0">
                <a:effectLst/>
              </a:rPr>
              <a:t>, </a:t>
            </a:r>
            <a:r>
              <a:rPr lang="en-US" b="0" i="0" u="none" strike="noStrike" dirty="0" err="1">
                <a:effectLst/>
              </a:rPr>
              <a:t>l’entrée</a:t>
            </a:r>
            <a:r>
              <a:rPr lang="en-US" b="0" i="0" u="none" strike="noStrike" dirty="0">
                <a:effectLst/>
              </a:rPr>
              <a:t> </a:t>
            </a:r>
            <a:r>
              <a:rPr lang="en-US" b="0" i="0" u="none" strike="noStrike" dirty="0" err="1">
                <a:effectLst/>
              </a:rPr>
              <a:t>est</a:t>
            </a:r>
            <a:r>
              <a:rPr lang="en-US" b="0" i="0" u="none" strike="noStrike" dirty="0">
                <a:effectLst/>
              </a:rPr>
              <a:t> </a:t>
            </a:r>
            <a:r>
              <a:rPr lang="en-US" b="0" i="0" u="none" strike="noStrike" dirty="0" err="1">
                <a:effectLst/>
              </a:rPr>
              <a:t>mappée</a:t>
            </a:r>
            <a:r>
              <a:rPr lang="en-US" b="0" i="0" u="none" strike="noStrike" dirty="0">
                <a:effectLst/>
              </a:rPr>
              <a:t> </a:t>
            </a:r>
            <a:r>
              <a:rPr lang="en-US" b="0" i="0" u="none" strike="noStrike" dirty="0" err="1">
                <a:effectLst/>
              </a:rPr>
              <a:t>en</a:t>
            </a:r>
            <a:r>
              <a:rPr lang="en-US" b="0" i="0" u="none" strike="noStrike" dirty="0">
                <a:effectLst/>
              </a:rPr>
              <a:t> 0 </a:t>
            </a:r>
            <a:r>
              <a:rPr lang="en-US" b="0" i="0" u="none" strike="noStrike" dirty="0" err="1">
                <a:effectLst/>
              </a:rPr>
              <a:t>ou</a:t>
            </a:r>
            <a:r>
              <a:rPr lang="en-US" b="0" i="0" u="none" strike="noStrike" dirty="0">
                <a:effectLst/>
              </a:rPr>
              <a:t> 1.</a:t>
            </a:r>
          </a:p>
        </p:txBody>
      </p:sp>
      <p:pic>
        <p:nvPicPr>
          <p:cNvPr id="6" name="Image 5">
            <a:extLst>
              <a:ext uri="{FF2B5EF4-FFF2-40B4-BE49-F238E27FC236}">
                <a16:creationId xmlns:a16="http://schemas.microsoft.com/office/drawing/2014/main" id="{DAF3A82B-1B59-B03C-BCA6-64A84232A7EF}"/>
              </a:ext>
            </a:extLst>
          </p:cNvPr>
          <p:cNvPicPr>
            <a:picLocks noChangeAspect="1"/>
          </p:cNvPicPr>
          <p:nvPr/>
        </p:nvPicPr>
        <p:blipFill>
          <a:blip r:embed="rId2"/>
          <a:stretch>
            <a:fillRect/>
          </a:stretch>
        </p:blipFill>
        <p:spPr>
          <a:xfrm>
            <a:off x="5280660" y="729463"/>
            <a:ext cx="6903720" cy="5488457"/>
          </a:xfrm>
          <a:prstGeom prst="rect">
            <a:avLst/>
          </a:prstGeom>
        </p:spPr>
      </p:pic>
    </p:spTree>
    <p:extLst>
      <p:ext uri="{BB962C8B-B14F-4D97-AF65-F5344CB8AC3E}">
        <p14:creationId xmlns:p14="http://schemas.microsoft.com/office/powerpoint/2010/main" val="3491320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2986ECD6-F8D4-49EA-41A3-20BA26261953}"/>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u="none" strike="noStrike" dirty="0">
                <a:effectLst/>
              </a:rPr>
              <a:t>Une </a:t>
            </a:r>
            <a:r>
              <a:rPr lang="en-US" sz="2200" b="0" i="0" u="none" strike="noStrike" dirty="0" err="1">
                <a:effectLst/>
              </a:rPr>
              <a:t>fois</a:t>
            </a:r>
            <a:r>
              <a:rPr lang="en-US" sz="2200" b="0" i="0" u="none" strike="noStrike" dirty="0">
                <a:effectLst/>
              </a:rPr>
              <a:t> la </a:t>
            </a:r>
            <a:r>
              <a:rPr lang="en-US" sz="2200" b="0" i="0" u="none" strike="noStrike" dirty="0" err="1">
                <a:effectLst/>
              </a:rPr>
              <a:t>courbe</a:t>
            </a:r>
            <a:r>
              <a:rPr lang="en-US" sz="2200" b="0" i="0" u="none" strike="noStrike" dirty="0">
                <a:effectLst/>
              </a:rPr>
              <a:t> </a:t>
            </a:r>
            <a:r>
              <a:rPr lang="en-US" sz="2200" b="0" i="0" u="none" strike="noStrike" dirty="0" err="1">
                <a:effectLst/>
              </a:rPr>
              <a:t>dessinée</a:t>
            </a:r>
            <a:r>
              <a:rPr lang="en-US" sz="2200" b="0" i="0" u="none" strike="noStrike" dirty="0">
                <a:effectLst/>
              </a:rPr>
              <a:t>, </a:t>
            </a:r>
            <a:r>
              <a:rPr lang="en-US" sz="2200" b="0" i="0" u="none" strike="noStrike" dirty="0" err="1">
                <a:effectLst/>
              </a:rPr>
              <a:t>montrant</a:t>
            </a:r>
            <a:r>
              <a:rPr lang="en-US" sz="2200" b="0" i="0" u="none" strike="noStrike" dirty="0">
                <a:effectLst/>
              </a:rPr>
              <a:t> le </a:t>
            </a:r>
            <a:r>
              <a:rPr lang="en-US" sz="2200" b="0" i="0" u="none" strike="noStrike" dirty="0" err="1">
                <a:effectLst/>
              </a:rPr>
              <a:t>mappage</a:t>
            </a:r>
            <a:r>
              <a:rPr lang="en-US" sz="2200" b="0" i="0" u="none" strike="noStrike" dirty="0">
                <a:effectLst/>
              </a:rPr>
              <a:t> des </a:t>
            </a:r>
            <a:r>
              <a:rPr lang="en-US" sz="2200" b="0" i="0" u="none" strike="noStrike" dirty="0" err="1">
                <a:effectLst/>
              </a:rPr>
              <a:t>données</a:t>
            </a:r>
            <a:r>
              <a:rPr lang="en-US" sz="2200" b="0" i="0" u="none" strike="noStrike" dirty="0">
                <a:effectLst/>
              </a:rPr>
              <a:t> </a:t>
            </a:r>
            <a:r>
              <a:rPr lang="en-US" sz="2200" b="0" i="0" u="none" strike="noStrike" dirty="0" err="1">
                <a:effectLst/>
              </a:rPr>
              <a:t>à</a:t>
            </a:r>
            <a:r>
              <a:rPr lang="en-US" sz="2200" b="0" i="0" u="none" strike="noStrike" dirty="0">
                <a:effectLst/>
              </a:rPr>
              <a:t> la sortie, nous </a:t>
            </a:r>
            <a:r>
              <a:rPr lang="en-US" sz="2200" b="0" i="0" u="none" strike="noStrike" dirty="0" err="1">
                <a:effectLst/>
              </a:rPr>
              <a:t>avons</a:t>
            </a:r>
            <a:r>
              <a:rPr lang="en-US" sz="2200" b="0" i="0" u="none" strike="noStrike" dirty="0">
                <a:effectLst/>
              </a:rPr>
              <a:t> </a:t>
            </a:r>
            <a:r>
              <a:rPr lang="en-US" sz="2200" b="0" i="0" u="none" strike="noStrike" dirty="0" err="1">
                <a:effectLst/>
              </a:rPr>
              <a:t>besoin</a:t>
            </a:r>
            <a:r>
              <a:rPr lang="en-US" sz="2200" b="0" i="0" u="none" strike="noStrike" dirty="0">
                <a:effectLst/>
              </a:rPr>
              <a:t> </a:t>
            </a:r>
            <a:r>
              <a:rPr lang="en-US" sz="2200" b="0" i="0" u="none" strike="noStrike" dirty="0" err="1">
                <a:effectLst/>
              </a:rPr>
              <a:t>d’une</a:t>
            </a:r>
            <a:r>
              <a:rPr lang="en-US" sz="2200" b="0" i="0" u="none" strike="noStrike" dirty="0">
                <a:effectLst/>
              </a:rPr>
              <a:t> </a:t>
            </a:r>
            <a:r>
              <a:rPr lang="en-US" sz="2200" b="0" i="0" u="none" strike="noStrike" dirty="0" err="1">
                <a:effectLst/>
              </a:rPr>
              <a:t>ligne</a:t>
            </a:r>
            <a:r>
              <a:rPr lang="en-US" sz="2200" b="0" i="0" u="none" strike="noStrike" dirty="0">
                <a:effectLst/>
              </a:rPr>
              <a:t> pour </a:t>
            </a:r>
            <a:r>
              <a:rPr lang="en-US" sz="2200" b="0" i="0" u="none" strike="noStrike" dirty="0" err="1">
                <a:effectLst/>
              </a:rPr>
              <a:t>séparer</a:t>
            </a:r>
            <a:r>
              <a:rPr lang="en-US" sz="2200" b="0" i="0" u="none" strike="noStrike" dirty="0">
                <a:effectLst/>
              </a:rPr>
              <a:t> </a:t>
            </a:r>
            <a:r>
              <a:rPr lang="en-US" sz="2200" b="0" i="0" u="none" strike="noStrike" dirty="0" err="1">
                <a:effectLst/>
              </a:rPr>
              <a:t>clairement</a:t>
            </a:r>
            <a:r>
              <a:rPr lang="en-US" sz="2200" b="0" i="0" u="none" strike="noStrike" dirty="0">
                <a:effectLst/>
              </a:rPr>
              <a:t> </a:t>
            </a:r>
            <a:r>
              <a:rPr lang="en-US" sz="2200" b="0" i="0" u="none" strike="noStrike" dirty="0" err="1">
                <a:effectLst/>
              </a:rPr>
              <a:t>ces</a:t>
            </a:r>
            <a:r>
              <a:rPr lang="en-US" sz="2200" b="0" i="0" u="none" strike="noStrike" dirty="0">
                <a:effectLst/>
              </a:rPr>
              <a:t> deux sorties. </a:t>
            </a:r>
            <a:r>
              <a:rPr lang="en-US" sz="2200" b="0" i="0" u="none" strike="noStrike" dirty="0" err="1">
                <a:effectLst/>
              </a:rPr>
              <a:t>Cette</a:t>
            </a:r>
            <a:r>
              <a:rPr lang="en-US" sz="2200" b="0" i="0" u="none" strike="noStrike" dirty="0">
                <a:effectLst/>
              </a:rPr>
              <a:t> </a:t>
            </a:r>
            <a:r>
              <a:rPr lang="en-US" sz="2200" b="0" i="0" u="none" strike="noStrike" dirty="0" err="1">
                <a:effectLst/>
              </a:rPr>
              <a:t>ligne</a:t>
            </a:r>
            <a:r>
              <a:rPr lang="en-US" sz="2200" b="0" i="0" u="none" strike="noStrike" dirty="0">
                <a:effectLst/>
              </a:rPr>
              <a:t> </a:t>
            </a:r>
            <a:r>
              <a:rPr lang="en-US" sz="2200" b="0" i="0" u="none" strike="noStrike" dirty="0" err="1">
                <a:effectLst/>
              </a:rPr>
              <a:t>est</a:t>
            </a:r>
            <a:r>
              <a:rPr lang="en-US" sz="2200" b="0" i="0" u="none" strike="noStrike" dirty="0">
                <a:effectLst/>
              </a:rPr>
              <a:t> </a:t>
            </a:r>
            <a:r>
              <a:rPr lang="en-US" sz="2200" b="0" i="0" u="none" strike="noStrike" dirty="0" err="1">
                <a:effectLst/>
              </a:rPr>
              <a:t>appelée</a:t>
            </a:r>
            <a:r>
              <a:rPr lang="en-US" sz="2200" b="0" i="0" u="none" strike="noStrike" dirty="0">
                <a:effectLst/>
              </a:rPr>
              <a:t> le </a:t>
            </a:r>
            <a:r>
              <a:rPr lang="en-US" sz="2200" b="0" i="0" u="none" strike="noStrike" dirty="0" err="1">
                <a:effectLst/>
              </a:rPr>
              <a:t>seuil</a:t>
            </a:r>
            <a:r>
              <a:rPr lang="en-US" sz="2200" b="0" i="0" u="none" strike="noStrike" dirty="0">
                <a:effectLst/>
              </a:rPr>
              <a:t>. La </a:t>
            </a:r>
            <a:r>
              <a:rPr lang="en-US" sz="2200" b="0" i="0" u="none" strike="noStrike" dirty="0" err="1">
                <a:effectLst/>
              </a:rPr>
              <a:t>valeur</a:t>
            </a:r>
            <a:r>
              <a:rPr lang="en-US" sz="2200" b="0" i="0" u="none" strike="noStrike" dirty="0">
                <a:effectLst/>
              </a:rPr>
              <a:t> </a:t>
            </a:r>
            <a:r>
              <a:rPr lang="en-US" sz="2200" b="0" i="0" u="none" strike="noStrike" dirty="0" err="1">
                <a:effectLst/>
              </a:rPr>
              <a:t>à</a:t>
            </a:r>
            <a:r>
              <a:rPr lang="en-US" sz="2200" b="0" i="0" u="none" strike="noStrike" dirty="0">
                <a:effectLst/>
              </a:rPr>
              <a:t> </a:t>
            </a:r>
            <a:r>
              <a:rPr lang="en-US" sz="2200" b="0" i="0" u="none" strike="noStrike" dirty="0" err="1">
                <a:effectLst/>
              </a:rPr>
              <a:t>laquelle</a:t>
            </a:r>
            <a:r>
              <a:rPr lang="en-US" sz="2200" b="0" i="0" u="none" strike="noStrike" dirty="0">
                <a:effectLst/>
              </a:rPr>
              <a:t> </a:t>
            </a:r>
            <a:r>
              <a:rPr lang="en-US" sz="2200" b="0" i="0" u="none" strike="noStrike" dirty="0" err="1">
                <a:effectLst/>
              </a:rPr>
              <a:t>cette</a:t>
            </a:r>
            <a:r>
              <a:rPr lang="en-US" sz="2200" b="0" i="0" u="none" strike="noStrike" dirty="0">
                <a:effectLst/>
              </a:rPr>
              <a:t> </a:t>
            </a:r>
            <a:r>
              <a:rPr lang="en-US" sz="2200" b="0" i="0" u="none" strike="noStrike" dirty="0" err="1">
                <a:effectLst/>
              </a:rPr>
              <a:t>ligne</a:t>
            </a:r>
            <a:r>
              <a:rPr lang="en-US" sz="2200" b="0" i="0" u="none" strike="noStrike" dirty="0">
                <a:effectLst/>
              </a:rPr>
              <a:t> </a:t>
            </a:r>
            <a:r>
              <a:rPr lang="en-US" sz="2200" b="0" i="0" u="none" strike="noStrike" dirty="0" err="1">
                <a:effectLst/>
              </a:rPr>
              <a:t>est</a:t>
            </a:r>
            <a:r>
              <a:rPr lang="en-US" sz="2200" b="0" i="0" u="none" strike="noStrike" dirty="0">
                <a:effectLst/>
              </a:rPr>
              <a:t> </a:t>
            </a:r>
            <a:r>
              <a:rPr lang="en-US" sz="2200" b="0" i="0" u="none" strike="noStrike" dirty="0" err="1">
                <a:effectLst/>
              </a:rPr>
              <a:t>tracée</a:t>
            </a:r>
            <a:r>
              <a:rPr lang="en-US" sz="2200" b="0" i="0" u="none" strike="noStrike" dirty="0">
                <a:effectLst/>
              </a:rPr>
              <a:t> </a:t>
            </a:r>
            <a:r>
              <a:rPr lang="en-US" sz="2200" b="0" i="0" u="none" strike="noStrike" dirty="0" err="1">
                <a:effectLst/>
              </a:rPr>
              <a:t>est</a:t>
            </a:r>
            <a:r>
              <a:rPr lang="en-US" sz="2200" b="0" i="0" u="none" strike="noStrike" dirty="0">
                <a:effectLst/>
              </a:rPr>
              <a:t> </a:t>
            </a:r>
            <a:r>
              <a:rPr lang="en-US" sz="2200" b="0" i="0" u="none" strike="noStrike" dirty="0" err="1">
                <a:effectLst/>
              </a:rPr>
              <a:t>appelée</a:t>
            </a:r>
            <a:r>
              <a:rPr lang="en-US" sz="2200" b="0" i="0" u="none" strike="noStrike" dirty="0">
                <a:effectLst/>
              </a:rPr>
              <a:t> la </a:t>
            </a:r>
            <a:r>
              <a:rPr lang="en-US" sz="2200" b="0" i="0" u="none" strike="noStrike" dirty="0" err="1">
                <a:effectLst/>
              </a:rPr>
              <a:t>valeur</a:t>
            </a:r>
            <a:r>
              <a:rPr lang="en-US" sz="2200" b="0" i="0" u="none" strike="noStrike" dirty="0">
                <a:effectLst/>
              </a:rPr>
              <a:t> de </a:t>
            </a:r>
            <a:r>
              <a:rPr lang="en-US" sz="2200" b="0" i="0" u="none" strike="noStrike" dirty="0" err="1">
                <a:effectLst/>
              </a:rPr>
              <a:t>seuil</a:t>
            </a:r>
            <a:r>
              <a:rPr lang="en-US" sz="2200" b="0" i="0" u="none" strike="noStrike" dirty="0">
                <a:effectLst/>
              </a:rPr>
              <a:t>.</a:t>
            </a:r>
            <a:endParaRPr lang="en-US" sz="2200" dirty="0"/>
          </a:p>
        </p:txBody>
      </p:sp>
      <p:pic>
        <p:nvPicPr>
          <p:cNvPr id="6" name="Image 5">
            <a:extLst>
              <a:ext uri="{FF2B5EF4-FFF2-40B4-BE49-F238E27FC236}">
                <a16:creationId xmlns:a16="http://schemas.microsoft.com/office/drawing/2014/main" id="{A36121DB-7634-4785-8368-0467AD707940}"/>
              </a:ext>
            </a:extLst>
          </p:cNvPr>
          <p:cNvPicPr>
            <a:picLocks noChangeAspect="1"/>
          </p:cNvPicPr>
          <p:nvPr/>
        </p:nvPicPr>
        <p:blipFill>
          <a:blip r:embed="rId2"/>
          <a:stretch>
            <a:fillRect/>
          </a:stretch>
        </p:blipFill>
        <p:spPr>
          <a:xfrm>
            <a:off x="4654296" y="1116255"/>
            <a:ext cx="6903720" cy="4625490"/>
          </a:xfrm>
          <a:prstGeom prst="rect">
            <a:avLst/>
          </a:prstGeom>
        </p:spPr>
      </p:pic>
      <p:sp>
        <p:nvSpPr>
          <p:cNvPr id="7" name="Titre 1">
            <a:extLst>
              <a:ext uri="{FF2B5EF4-FFF2-40B4-BE49-F238E27FC236}">
                <a16:creationId xmlns:a16="http://schemas.microsoft.com/office/drawing/2014/main" id="{48BE4397-D4EC-9727-56FD-AB518B14FEEF}"/>
              </a:ext>
            </a:extLst>
          </p:cNvPr>
          <p:cNvSpPr>
            <a:spLocks noGrp="1"/>
          </p:cNvSpPr>
          <p:nvPr>
            <p:ph type="ctrTitle"/>
          </p:nvPr>
        </p:nvSpPr>
        <p:spPr>
          <a:xfrm>
            <a:off x="630936" y="639520"/>
            <a:ext cx="3429000" cy="1719072"/>
          </a:xfrm>
        </p:spPr>
        <p:txBody>
          <a:bodyPr vert="horz" lIns="91440" tIns="45720" rIns="91440" bIns="45720" rtlCol="0" anchor="b">
            <a:normAutofit/>
          </a:bodyPr>
          <a:lstStyle/>
          <a:p>
            <a:r>
              <a:rPr lang="en-US" sz="2774" b="1" cap="all" dirty="0">
                <a:solidFill>
                  <a:srgbClr val="C79A52"/>
                </a:solidFill>
                <a:latin typeface="open sans" panose="020B0606030504020204" pitchFamily="34" charset="0"/>
                <a:cs typeface="+mn-cs"/>
              </a:rPr>
              <a:t>la </a:t>
            </a:r>
            <a:r>
              <a:rPr lang="en-US" sz="2774" b="1" cap="all" dirty="0" err="1">
                <a:solidFill>
                  <a:srgbClr val="C79A52"/>
                </a:solidFill>
                <a:latin typeface="open sans" panose="020B0606030504020204" pitchFamily="34" charset="0"/>
                <a:cs typeface="+mn-cs"/>
              </a:rPr>
              <a:t>régression</a:t>
            </a:r>
            <a:r>
              <a:rPr lang="en-US" sz="2774" b="1" cap="all" dirty="0">
                <a:solidFill>
                  <a:srgbClr val="C79A52"/>
                </a:solidFill>
                <a:latin typeface="open sans" panose="020B0606030504020204" pitchFamily="34" charset="0"/>
                <a:cs typeface="+mn-cs"/>
              </a:rPr>
              <a:t> </a:t>
            </a:r>
            <a:r>
              <a:rPr lang="en-US" sz="2774" b="1" cap="all" dirty="0" err="1">
                <a:solidFill>
                  <a:srgbClr val="C79A52"/>
                </a:solidFill>
                <a:latin typeface="open sans" panose="020B0606030504020204" pitchFamily="34" charset="0"/>
                <a:cs typeface="+mn-cs"/>
              </a:rPr>
              <a:t>logistique</a:t>
            </a:r>
            <a:br>
              <a:rPr lang="en-US" sz="3800" b="1" i="0" u="none" strike="noStrike" kern="1200" dirty="0">
                <a:solidFill>
                  <a:schemeClr val="tx1"/>
                </a:solidFill>
                <a:effectLst/>
                <a:latin typeface="+mj-lt"/>
                <a:ea typeface="+mj-ea"/>
                <a:cs typeface="+mj-cs"/>
              </a:rPr>
            </a:br>
            <a:endParaRPr lang="en-US" sz="3800" kern="1200" dirty="0">
              <a:solidFill>
                <a:schemeClr val="tx1"/>
              </a:solidFill>
              <a:latin typeface="+mj-lt"/>
              <a:ea typeface="+mj-ea"/>
              <a:cs typeface="+mj-cs"/>
            </a:endParaRPr>
          </a:p>
        </p:txBody>
      </p:sp>
    </p:spTree>
    <p:extLst>
      <p:ext uri="{BB962C8B-B14F-4D97-AF65-F5344CB8AC3E}">
        <p14:creationId xmlns:p14="http://schemas.microsoft.com/office/powerpoint/2010/main" val="1651413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re 1">
            <a:extLst>
              <a:ext uri="{FF2B5EF4-FFF2-40B4-BE49-F238E27FC236}">
                <a16:creationId xmlns:a16="http://schemas.microsoft.com/office/drawing/2014/main" id="{48BE4397-D4EC-9727-56FD-AB518B14FEEF}"/>
              </a:ext>
            </a:extLst>
          </p:cNvPr>
          <p:cNvSpPr>
            <a:spLocks noGrp="1"/>
          </p:cNvSpPr>
          <p:nvPr>
            <p:ph type="ctrTitle"/>
          </p:nvPr>
        </p:nvSpPr>
        <p:spPr>
          <a:xfrm>
            <a:off x="6739128" y="638089"/>
            <a:ext cx="4818888" cy="1476801"/>
          </a:xfrm>
        </p:spPr>
        <p:txBody>
          <a:bodyPr vert="horz" lIns="91440" tIns="45720" rIns="91440" bIns="45720" rtlCol="0" anchor="b">
            <a:normAutofit/>
          </a:bodyPr>
          <a:lstStyle/>
          <a:p>
            <a:r>
              <a:rPr lang="fr-FR" sz="3600" b="1" cap="all" dirty="0">
                <a:solidFill>
                  <a:srgbClr val="C79A52"/>
                </a:solidFill>
                <a:latin typeface="open sans" panose="020B0606030504020204" pitchFamily="34" charset="0"/>
                <a:cs typeface="+mn-cs"/>
              </a:rPr>
              <a:t>Exemple</a:t>
            </a:r>
            <a:r>
              <a:rPr lang="en-US" sz="2774" b="1" cap="all" dirty="0">
                <a:solidFill>
                  <a:srgbClr val="C79A52"/>
                </a:solidFill>
                <a:latin typeface="open sans" panose="020B0606030504020204" pitchFamily="34" charset="0"/>
                <a:cs typeface="+mn-cs"/>
              </a:rPr>
              <a:t> :</a:t>
            </a:r>
            <a:br>
              <a:rPr lang="en-US" sz="5000" b="1" i="0" u="none" strike="noStrike" kern="1200" dirty="0">
                <a:solidFill>
                  <a:schemeClr val="tx1"/>
                </a:solidFill>
                <a:effectLst/>
                <a:latin typeface="+mj-lt"/>
                <a:ea typeface="+mj-ea"/>
                <a:cs typeface="+mj-cs"/>
              </a:rPr>
            </a:br>
            <a:endParaRPr lang="en-US" sz="5000" kern="1200" dirty="0">
              <a:solidFill>
                <a:schemeClr val="tx1"/>
              </a:solidFill>
              <a:latin typeface="+mj-lt"/>
              <a:ea typeface="+mj-ea"/>
              <a:cs typeface="+mj-cs"/>
            </a:endParaRPr>
          </a:p>
        </p:txBody>
      </p:sp>
      <p:pic>
        <p:nvPicPr>
          <p:cNvPr id="3074" name="Picture 2" descr="Escroquerie : 6 791 images, photos et images vectorielles de stock |  Shutterstock">
            <a:extLst>
              <a:ext uri="{FF2B5EF4-FFF2-40B4-BE49-F238E27FC236}">
                <a16:creationId xmlns:a16="http://schemas.microsoft.com/office/drawing/2014/main" id="{A61F6CE6-3C0E-309A-0B17-3FF17BD02C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630936" y="1777662"/>
            <a:ext cx="5458968" cy="3302675"/>
          </a:xfrm>
          <a:prstGeom prst="rect">
            <a:avLst/>
          </a:prstGeom>
          <a:noFill/>
          <a:extLst>
            <a:ext uri="{909E8E84-426E-40DD-AFC4-6F175D3DCCD1}">
              <a14:hiddenFill xmlns:a14="http://schemas.microsoft.com/office/drawing/2010/main">
                <a:solidFill>
                  <a:srgbClr val="FFFFFF"/>
                </a:solidFill>
              </a14:hiddenFill>
            </a:ext>
          </a:extLst>
        </p:spPr>
      </p:pic>
      <p:sp>
        <p:nvSpPr>
          <p:cNvPr id="309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5703C14D-12B0-393A-A507-AF458E473904}"/>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0" i="0" u="none" strike="noStrike" dirty="0" err="1">
                <a:effectLst/>
              </a:rPr>
              <a:t>Supposons</a:t>
            </a:r>
            <a:r>
              <a:rPr lang="en-US" sz="2200" b="0" i="0" u="none" strike="noStrike" dirty="0">
                <a:effectLst/>
              </a:rPr>
              <a:t> que </a:t>
            </a:r>
            <a:r>
              <a:rPr lang="en-US" sz="2200" b="0" i="0" u="none" strike="noStrike" dirty="0" err="1">
                <a:effectLst/>
              </a:rPr>
              <a:t>vous</a:t>
            </a:r>
            <a:r>
              <a:rPr lang="en-US" sz="2200" b="0" i="0" u="none" strike="noStrike" dirty="0">
                <a:effectLst/>
              </a:rPr>
              <a:t> </a:t>
            </a:r>
            <a:r>
              <a:rPr lang="en-US" sz="2200" b="0" i="0" u="none" strike="noStrike" dirty="0" err="1">
                <a:effectLst/>
              </a:rPr>
              <a:t>ayez</a:t>
            </a:r>
            <a:r>
              <a:rPr lang="en-US" sz="2200" b="0" i="0" u="none" strike="noStrike" dirty="0">
                <a:effectLst/>
              </a:rPr>
              <a:t> </a:t>
            </a:r>
            <a:r>
              <a:rPr lang="en-US" sz="2200" b="0" i="0" u="none" strike="noStrike" dirty="0" err="1">
                <a:effectLst/>
              </a:rPr>
              <a:t>une</a:t>
            </a:r>
            <a:r>
              <a:rPr lang="en-US" sz="2200" b="0" i="0" u="none" strike="noStrike" dirty="0">
                <a:effectLst/>
              </a:rPr>
              <a:t> </a:t>
            </a:r>
            <a:r>
              <a:rPr lang="en-US" sz="2200" b="0" i="0" u="none" strike="noStrike" dirty="0" err="1">
                <a:effectLst/>
              </a:rPr>
              <a:t>liste</a:t>
            </a:r>
            <a:r>
              <a:rPr lang="en-US" sz="2200" b="0" i="0" u="none" strike="noStrike" dirty="0">
                <a:effectLst/>
              </a:rPr>
              <a:t> </a:t>
            </a:r>
            <a:r>
              <a:rPr lang="en-US" sz="2200" b="0" i="0" u="none" strike="noStrike" dirty="0" err="1">
                <a:effectLst/>
              </a:rPr>
              <a:t>d’identifiants</a:t>
            </a:r>
            <a:r>
              <a:rPr lang="en-US" sz="2200" b="0" i="0" u="none" strike="noStrike" dirty="0">
                <a:effectLst/>
              </a:rPr>
              <a:t> </a:t>
            </a:r>
            <a:r>
              <a:rPr lang="en-US" sz="2200" b="0" i="0" u="none" strike="noStrike" dirty="0" err="1">
                <a:effectLst/>
              </a:rPr>
              <a:t>d’employés</a:t>
            </a:r>
            <a:r>
              <a:rPr lang="en-US" sz="2200" b="0" i="0" u="none" strike="noStrike" dirty="0">
                <a:effectLst/>
              </a:rPr>
              <a:t> et que </a:t>
            </a:r>
            <a:r>
              <a:rPr lang="en-US" sz="2200" b="0" i="0" u="none" strike="noStrike" dirty="0" err="1">
                <a:effectLst/>
              </a:rPr>
              <a:t>vous</a:t>
            </a:r>
            <a:r>
              <a:rPr lang="en-US" sz="2200" b="0" i="0" u="none" strike="noStrike" dirty="0">
                <a:effectLst/>
              </a:rPr>
              <a:t> </a:t>
            </a:r>
            <a:r>
              <a:rPr lang="en-US" sz="2200" b="0" i="0" u="none" strike="noStrike" dirty="0" err="1">
                <a:effectLst/>
              </a:rPr>
              <a:t>souhaitiez</a:t>
            </a:r>
            <a:r>
              <a:rPr lang="en-US" sz="2200" b="0" i="0" u="none" strike="noStrike" dirty="0">
                <a:effectLst/>
              </a:rPr>
              <a:t> </a:t>
            </a:r>
            <a:r>
              <a:rPr lang="en-US" sz="2200" b="0" i="0" u="none" strike="noStrike" dirty="0" err="1">
                <a:effectLst/>
              </a:rPr>
              <a:t>bifurquer</a:t>
            </a:r>
            <a:r>
              <a:rPr lang="en-US" sz="2200" b="0" i="0" u="none" strike="noStrike" dirty="0">
                <a:effectLst/>
              </a:rPr>
              <a:t> les </a:t>
            </a:r>
            <a:r>
              <a:rPr lang="en-US" sz="2200" b="0" i="0" u="none" strike="noStrike" dirty="0" err="1">
                <a:effectLst/>
              </a:rPr>
              <a:t>identifiants</a:t>
            </a:r>
            <a:r>
              <a:rPr lang="en-US" sz="2200" b="0" i="0" u="none" strike="noStrike" dirty="0">
                <a:effectLst/>
              </a:rPr>
              <a:t> </a:t>
            </a:r>
            <a:r>
              <a:rPr lang="en-US" sz="2200" b="0" i="0" u="none" strike="noStrike" dirty="0" err="1">
                <a:effectLst/>
              </a:rPr>
              <a:t>en</a:t>
            </a:r>
            <a:r>
              <a:rPr lang="en-US" sz="2200" b="0" i="0" u="none" strike="noStrike" dirty="0">
                <a:effectLst/>
              </a:rPr>
              <a:t> </a:t>
            </a:r>
            <a:r>
              <a:rPr lang="en-US" sz="2200" b="0" i="0" u="none" strike="noStrike" dirty="0" err="1">
                <a:effectLst/>
              </a:rPr>
              <a:t>fonction</a:t>
            </a:r>
            <a:r>
              <a:rPr lang="en-US" sz="2200" b="0" i="0" u="none" strike="noStrike" dirty="0">
                <a:effectLst/>
              </a:rPr>
              <a:t> de </a:t>
            </a:r>
            <a:r>
              <a:rPr lang="en-US" sz="2200" b="0" i="0" u="none" strike="noStrike" dirty="0" err="1">
                <a:effectLst/>
              </a:rPr>
              <a:t>leur</a:t>
            </a:r>
            <a:r>
              <a:rPr lang="en-US" sz="2200" b="0" i="0" u="none" strike="noStrike" dirty="0">
                <a:effectLst/>
              </a:rPr>
              <a:t> </a:t>
            </a:r>
            <a:r>
              <a:rPr lang="en-US" sz="2200" b="0" i="0" u="none" strike="noStrike" dirty="0" err="1">
                <a:effectLst/>
              </a:rPr>
              <a:t>légitimité</a:t>
            </a:r>
            <a:r>
              <a:rPr lang="en-US" sz="2200" b="0" i="0" u="none" strike="noStrike" dirty="0">
                <a:effectLst/>
              </a:rPr>
              <a:t> et de </a:t>
            </a:r>
            <a:r>
              <a:rPr lang="en-US" sz="2200" b="0" i="0" u="none" strike="noStrike" dirty="0" err="1">
                <a:effectLst/>
              </a:rPr>
              <a:t>leur</a:t>
            </a:r>
            <a:r>
              <a:rPr lang="en-US" sz="2200" b="0" i="0" u="none" strike="noStrike" dirty="0">
                <a:effectLst/>
              </a:rPr>
              <a:t> </a:t>
            </a:r>
            <a:r>
              <a:rPr lang="en-US" sz="2200" b="0" i="0" u="none" strike="noStrike" dirty="0" err="1">
                <a:effectLst/>
              </a:rPr>
              <a:t>fraude</a:t>
            </a:r>
            <a:r>
              <a:rPr lang="en-US" sz="2200" b="0" i="0" u="none" strike="noStrike" dirty="0">
                <a:effectLst/>
              </a:rPr>
              <a:t>. </a:t>
            </a:r>
          </a:p>
          <a:p>
            <a:pPr indent="-228600">
              <a:lnSpc>
                <a:spcPct val="90000"/>
              </a:lnSpc>
              <a:spcAft>
                <a:spcPts val="600"/>
              </a:spcAft>
              <a:buFont typeface="Arial" panose="020B0604020202020204" pitchFamily="34" charset="0"/>
              <a:buChar char="•"/>
            </a:pPr>
            <a:r>
              <a:rPr lang="en-US" sz="2200" b="0" i="0" u="none" strike="noStrike" dirty="0">
                <a:effectLst/>
              </a:rPr>
              <a:t>Dans de </a:t>
            </a:r>
            <a:r>
              <a:rPr lang="en-US" sz="2200" b="0" i="0" u="none" strike="noStrike" dirty="0" err="1">
                <a:effectLst/>
              </a:rPr>
              <a:t>tels</a:t>
            </a:r>
            <a:r>
              <a:rPr lang="en-US" sz="2200" b="0" i="0" u="none" strike="noStrike" dirty="0">
                <a:effectLst/>
              </a:rPr>
              <a:t> </a:t>
            </a:r>
            <a:r>
              <a:rPr lang="en-US" sz="2200" b="0" i="0" u="none" strike="noStrike" dirty="0" err="1">
                <a:effectLst/>
              </a:rPr>
              <a:t>cas</a:t>
            </a:r>
            <a:r>
              <a:rPr lang="en-US" sz="2200" b="0" i="0" u="none" strike="noStrike" dirty="0">
                <a:effectLst/>
              </a:rPr>
              <a:t>, </a:t>
            </a:r>
            <a:r>
              <a:rPr lang="en-US" sz="2200" b="0" i="0" u="none" strike="noStrike" dirty="0" err="1">
                <a:effectLst/>
              </a:rPr>
              <a:t>vous</a:t>
            </a:r>
            <a:r>
              <a:rPr lang="en-US" sz="2200" b="0" i="0" u="none" strike="noStrike" dirty="0">
                <a:effectLst/>
              </a:rPr>
              <a:t> </a:t>
            </a:r>
            <a:r>
              <a:rPr lang="en-US" sz="2200" b="0" i="0" u="none" strike="noStrike" dirty="0" err="1">
                <a:effectLst/>
              </a:rPr>
              <a:t>utiliserez</a:t>
            </a:r>
            <a:r>
              <a:rPr lang="en-US" sz="2200" b="0" i="0" u="none" strike="noStrike" dirty="0">
                <a:effectLst/>
              </a:rPr>
              <a:t> la </a:t>
            </a:r>
            <a:r>
              <a:rPr lang="en-US" sz="2200" b="0" i="0" u="none" strike="noStrike" dirty="0" err="1">
                <a:effectLst/>
              </a:rPr>
              <a:t>régression</a:t>
            </a:r>
            <a:r>
              <a:rPr lang="en-US" sz="2200" b="0" i="0" u="none" strike="noStrike" dirty="0">
                <a:effectLst/>
              </a:rPr>
              <a:t> </a:t>
            </a:r>
            <a:r>
              <a:rPr lang="en-US" sz="2200" b="0" i="0" u="none" strike="noStrike" dirty="0" err="1">
                <a:effectLst/>
              </a:rPr>
              <a:t>logistique</a:t>
            </a:r>
            <a:r>
              <a:rPr lang="en-US" sz="2200" b="0" i="0" u="none" strike="noStrike" dirty="0">
                <a:effectLst/>
              </a:rPr>
              <a:t>.</a:t>
            </a:r>
            <a:endParaRPr lang="en-US" sz="2200" dirty="0"/>
          </a:p>
        </p:txBody>
      </p:sp>
    </p:spTree>
    <p:extLst>
      <p:ext uri="{BB962C8B-B14F-4D97-AF65-F5344CB8AC3E}">
        <p14:creationId xmlns:p14="http://schemas.microsoft.com/office/powerpoint/2010/main" val="2004742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 name="Titre 5">
            <a:extLst>
              <a:ext uri="{FF2B5EF4-FFF2-40B4-BE49-F238E27FC236}">
                <a16:creationId xmlns:a16="http://schemas.microsoft.com/office/drawing/2014/main" id="{AAB5C812-4DF5-4369-9C54-108EDF780099}"/>
              </a:ext>
            </a:extLst>
          </p:cNvPr>
          <p:cNvSpPr>
            <a:spLocks noGrp="1"/>
          </p:cNvSpPr>
          <p:nvPr>
            <p:ph type="title"/>
          </p:nvPr>
        </p:nvSpPr>
        <p:spPr>
          <a:xfrm>
            <a:off x="1179226" y="1280679"/>
            <a:ext cx="9833548" cy="1325563"/>
          </a:xfrm>
        </p:spPr>
        <p:txBody>
          <a:bodyPr anchor="b">
            <a:normAutofit/>
          </a:bodyPr>
          <a:lstStyle/>
          <a:p>
            <a:pPr algn="ctr"/>
            <a:r>
              <a:rPr lang="fr-FR" b="1" cap="all" dirty="0">
                <a:solidFill>
                  <a:srgbClr val="C79A52"/>
                </a:solidFill>
                <a:latin typeface="open sans" panose="020B0606030504020204" pitchFamily="34" charset="0"/>
                <a:cs typeface="+mn-cs"/>
              </a:rPr>
              <a:t>Similitudes entre la régression linéaire et la régression logistique</a:t>
            </a:r>
            <a:br>
              <a:rPr lang="fr-FR" b="1" cap="all" dirty="0">
                <a:solidFill>
                  <a:srgbClr val="C79A52"/>
                </a:solidFill>
                <a:latin typeface="open sans" panose="020B0606030504020204" pitchFamily="34" charset="0"/>
                <a:cs typeface="+mn-cs"/>
              </a:rPr>
            </a:br>
            <a:endParaRPr lang="fr-FR" b="1" cap="all" dirty="0">
              <a:solidFill>
                <a:srgbClr val="C79A52"/>
              </a:solidFill>
              <a:latin typeface="open sans" panose="020B0606030504020204" pitchFamily="34" charset="0"/>
              <a:cs typeface="+mn-cs"/>
            </a:endParaRPr>
          </a:p>
        </p:txBody>
      </p:sp>
      <p:grpSp>
        <p:nvGrpSpPr>
          <p:cNvPr id="16" name="Group 15">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7" name="Freeform: Shape 16">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space réservé du texte 6">
            <a:extLst>
              <a:ext uri="{FF2B5EF4-FFF2-40B4-BE49-F238E27FC236}">
                <a16:creationId xmlns:a16="http://schemas.microsoft.com/office/drawing/2014/main" id="{A217F439-0279-1651-C9C8-423136D2C15A}"/>
              </a:ext>
            </a:extLst>
          </p:cNvPr>
          <p:cNvSpPr>
            <a:spLocks noGrp="1"/>
          </p:cNvSpPr>
          <p:nvPr>
            <p:ph type="body" idx="1"/>
          </p:nvPr>
        </p:nvSpPr>
        <p:spPr>
          <a:xfrm>
            <a:off x="1179226" y="2890979"/>
            <a:ext cx="9833548" cy="2693976"/>
          </a:xfrm>
        </p:spPr>
        <p:txBody>
          <a:bodyPr>
            <a:normAutofit/>
          </a:bodyPr>
          <a:lstStyle/>
          <a:p>
            <a:pPr marL="0" indent="0">
              <a:buNone/>
            </a:pPr>
            <a:r>
              <a:rPr lang="fr-FR" sz="2200" dirty="0">
                <a:latin typeface="+mn-lt"/>
                <a:cs typeface="+mn-cs"/>
              </a:rPr>
              <a:t>Il y a très peu de similitudes entre les deux modèles de régression :</a:t>
            </a:r>
          </a:p>
          <a:p>
            <a:pPr marL="0" indent="0">
              <a:buNone/>
            </a:pPr>
            <a:endParaRPr lang="fr-FR" sz="2200" dirty="0">
              <a:latin typeface="+mn-lt"/>
              <a:cs typeface="+mn-cs"/>
            </a:endParaRPr>
          </a:p>
          <a:p>
            <a:pPr lvl="1"/>
            <a:r>
              <a:rPr lang="fr-FR" sz="2200" dirty="0"/>
              <a:t>Les deux sont des algorithmes d’apprentissage automatique supervisés.</a:t>
            </a:r>
          </a:p>
          <a:p>
            <a:pPr lvl="1"/>
            <a:r>
              <a:rPr lang="fr-FR" sz="2200" dirty="0"/>
              <a:t>Les deux modèles de régression utilisent l’équation linéaire pour la prédiction.</a:t>
            </a:r>
          </a:p>
          <a:p>
            <a:pPr marL="0" indent="0">
              <a:buNone/>
            </a:pPr>
            <a:endParaRPr lang="fr-FR" sz="1800" dirty="0">
              <a:solidFill>
                <a:schemeClr val="tx2"/>
              </a:solidFill>
            </a:endParaRPr>
          </a:p>
        </p:txBody>
      </p:sp>
      <p:grpSp>
        <p:nvGrpSpPr>
          <p:cNvPr id="22" name="Group 21">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3" name="Freeform: Shape 22">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5076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046" y="11624"/>
            <a:ext cx="3936114" cy="461219"/>
          </a:xfrm>
          <a:prstGeom prst="rect">
            <a:avLst/>
          </a:prstGeom>
        </p:spPr>
        <p:txBody>
          <a:bodyPr vert="horz" wrap="square" lIns="0" tIns="33975" rIns="0" bIns="0" rtlCol="0" anchor="ctr">
            <a:spAutoFit/>
          </a:bodyPr>
          <a:lstStyle/>
          <a:p>
            <a:pPr marL="25168">
              <a:lnSpc>
                <a:spcPct val="100000"/>
              </a:lnSpc>
              <a:spcBef>
                <a:spcPts val="268"/>
              </a:spcBef>
            </a:pPr>
            <a:r>
              <a:rPr spc="10" dirty="0"/>
              <a:t>Vrais </a:t>
            </a:r>
            <a:r>
              <a:rPr spc="20" dirty="0"/>
              <a:t>faux </a:t>
            </a:r>
            <a:r>
              <a:rPr spc="30" dirty="0"/>
              <a:t>positifs</a:t>
            </a:r>
            <a:r>
              <a:rPr spc="-99" dirty="0"/>
              <a:t> </a:t>
            </a:r>
            <a:r>
              <a:rPr spc="-129" dirty="0"/>
              <a:t>n´egatifs</a:t>
            </a:r>
          </a:p>
        </p:txBody>
      </p:sp>
      <p:sp>
        <p:nvSpPr>
          <p:cNvPr id="3" name="object 3"/>
          <p:cNvSpPr txBox="1"/>
          <p:nvPr/>
        </p:nvSpPr>
        <p:spPr>
          <a:xfrm>
            <a:off x="501962" y="1090062"/>
            <a:ext cx="7600426" cy="2101366"/>
          </a:xfrm>
          <a:prstGeom prst="rect">
            <a:avLst/>
          </a:prstGeom>
        </p:spPr>
        <p:txBody>
          <a:bodyPr vert="horz" wrap="square" lIns="0" tIns="25167" rIns="0" bIns="0" rtlCol="0">
            <a:spAutoFit/>
          </a:bodyPr>
          <a:lstStyle/>
          <a:p>
            <a:pPr marL="25168" marR="10067">
              <a:lnSpc>
                <a:spcPct val="125299"/>
              </a:lnSpc>
              <a:spcBef>
                <a:spcPts val="198"/>
              </a:spcBef>
            </a:pPr>
            <a:r>
              <a:rPr lang="fr-FR" sz="2180" spc="-10" dirty="0">
                <a:solidFill>
                  <a:srgbClr val="009EDF"/>
                </a:solidFill>
                <a:latin typeface="LM Sans 10"/>
                <a:cs typeface="LM Sans 10"/>
              </a:rPr>
              <a:t>vrais positifs </a:t>
            </a:r>
            <a:r>
              <a:rPr lang="fr-FR" sz="2180" spc="-20" dirty="0">
                <a:solidFill>
                  <a:srgbClr val="009EDF"/>
                </a:solidFill>
                <a:latin typeface="LM Sans 10"/>
                <a:cs typeface="LM Sans 10"/>
              </a:rPr>
              <a:t>(VP)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0" dirty="0">
                <a:latin typeface="LM Sans 10"/>
                <a:cs typeface="LM Sans 10"/>
              </a:rPr>
              <a:t>positives </a:t>
            </a:r>
            <a:r>
              <a:rPr lang="fr-FR" sz="2180" spc="-119" dirty="0">
                <a:latin typeface="LM Sans 10"/>
                <a:cs typeface="LM Sans 10"/>
              </a:rPr>
              <a:t>calculées </a:t>
            </a:r>
            <a:r>
              <a:rPr lang="fr-FR" sz="2180" spc="-20" dirty="0">
                <a:latin typeface="LM Sans 10"/>
                <a:cs typeface="LM Sans 10"/>
              </a:rPr>
              <a:t>comme </a:t>
            </a:r>
            <a:r>
              <a:rPr lang="fr-FR" sz="2180" spc="-10" dirty="0">
                <a:latin typeface="LM Sans 10"/>
                <a:cs typeface="LM Sans 10"/>
              </a:rPr>
              <a:t>positives  </a:t>
            </a:r>
          </a:p>
          <a:p>
            <a:pPr marL="25168" marR="10067">
              <a:lnSpc>
                <a:spcPct val="125299"/>
              </a:lnSpc>
              <a:spcBef>
                <a:spcPts val="198"/>
              </a:spcBef>
            </a:pPr>
            <a:r>
              <a:rPr lang="fr-FR" sz="2180" spc="-10" dirty="0">
                <a:solidFill>
                  <a:srgbClr val="009EDF"/>
                </a:solidFill>
                <a:latin typeface="LM Sans 10"/>
                <a:cs typeface="LM Sans 10"/>
              </a:rPr>
              <a:t>vrais </a:t>
            </a:r>
            <a:r>
              <a:rPr lang="fr-FR" sz="2180" spc="-129" dirty="0">
                <a:solidFill>
                  <a:srgbClr val="009EDF"/>
                </a:solidFill>
                <a:latin typeface="LM Sans 10"/>
                <a:cs typeface="LM Sans 10"/>
              </a:rPr>
              <a:t>négatifs </a:t>
            </a:r>
            <a:r>
              <a:rPr lang="fr-FR" sz="2180" spc="-20" dirty="0">
                <a:solidFill>
                  <a:srgbClr val="009EDF"/>
                </a:solidFill>
                <a:latin typeface="LM Sans 10"/>
                <a:cs typeface="LM Sans 10"/>
              </a:rPr>
              <a:t>(VN)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19" dirty="0">
                <a:latin typeface="LM Sans 10"/>
                <a:cs typeface="LM Sans 10"/>
              </a:rPr>
              <a:t>négatives calculées </a:t>
            </a:r>
            <a:r>
              <a:rPr lang="fr-FR" sz="2180" spc="-20" dirty="0">
                <a:latin typeface="LM Sans 10"/>
                <a:cs typeface="LM Sans 10"/>
              </a:rPr>
              <a:t>comme </a:t>
            </a:r>
            <a:r>
              <a:rPr lang="fr-FR" sz="2180" spc="-119" dirty="0">
                <a:latin typeface="LM Sans 10"/>
                <a:cs typeface="LM Sans 10"/>
              </a:rPr>
              <a:t>négatives  </a:t>
            </a:r>
          </a:p>
          <a:p>
            <a:pPr marL="25168" marR="10067">
              <a:lnSpc>
                <a:spcPct val="125299"/>
              </a:lnSpc>
              <a:spcBef>
                <a:spcPts val="198"/>
              </a:spcBef>
            </a:pPr>
            <a:r>
              <a:rPr lang="fr-FR" sz="2180" spc="-10" dirty="0">
                <a:solidFill>
                  <a:srgbClr val="009EDF"/>
                </a:solidFill>
                <a:latin typeface="LM Sans 10"/>
                <a:cs typeface="LM Sans 10"/>
              </a:rPr>
              <a:t>faux positifs </a:t>
            </a:r>
            <a:r>
              <a:rPr lang="fr-FR" sz="2180" spc="-20" dirty="0">
                <a:solidFill>
                  <a:srgbClr val="009EDF"/>
                </a:solidFill>
                <a:latin typeface="LM Sans 10"/>
                <a:cs typeface="LM Sans 10"/>
              </a:rPr>
              <a:t>(FP)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19" dirty="0">
                <a:latin typeface="LM Sans 10"/>
                <a:cs typeface="LM Sans 10"/>
              </a:rPr>
              <a:t>négatives calculées </a:t>
            </a:r>
            <a:r>
              <a:rPr lang="fr-FR" sz="2180" spc="-20" dirty="0">
                <a:latin typeface="LM Sans 10"/>
                <a:cs typeface="LM Sans 10"/>
              </a:rPr>
              <a:t>comme </a:t>
            </a:r>
            <a:r>
              <a:rPr lang="fr-FR" sz="2180" spc="-10" dirty="0">
                <a:latin typeface="LM Sans 10"/>
                <a:cs typeface="LM Sans 10"/>
              </a:rPr>
              <a:t>positives  </a:t>
            </a:r>
          </a:p>
          <a:p>
            <a:pPr marL="25168" marR="10067">
              <a:lnSpc>
                <a:spcPct val="125299"/>
              </a:lnSpc>
              <a:spcBef>
                <a:spcPts val="198"/>
              </a:spcBef>
            </a:pPr>
            <a:r>
              <a:rPr lang="fr-FR" sz="2180" spc="-10" dirty="0">
                <a:solidFill>
                  <a:srgbClr val="009EDF"/>
                </a:solidFill>
                <a:latin typeface="LM Sans 10"/>
                <a:cs typeface="LM Sans 10"/>
              </a:rPr>
              <a:t>faux </a:t>
            </a:r>
            <a:r>
              <a:rPr lang="fr-FR" sz="2180" spc="-129" dirty="0">
                <a:solidFill>
                  <a:srgbClr val="009EDF"/>
                </a:solidFill>
                <a:latin typeface="LM Sans 10"/>
                <a:cs typeface="LM Sans 10"/>
              </a:rPr>
              <a:t>négatifs </a:t>
            </a:r>
            <a:r>
              <a:rPr lang="fr-FR" sz="2180" spc="-20" dirty="0">
                <a:solidFill>
                  <a:srgbClr val="009EDF"/>
                </a:solidFill>
                <a:latin typeface="LM Sans 10"/>
                <a:cs typeface="LM Sans 10"/>
              </a:rPr>
              <a:t>(FN) </a:t>
            </a:r>
            <a:r>
              <a:rPr lang="fr-FR" sz="2180" spc="-139" dirty="0">
                <a:solidFill>
                  <a:srgbClr val="009EDF"/>
                </a:solidFill>
                <a:latin typeface="LM Sans 10"/>
                <a:cs typeface="LM Sans 10"/>
              </a:rPr>
              <a:t>:</a:t>
            </a:r>
            <a:r>
              <a:rPr lang="fr-FR" sz="2180" spc="-139" dirty="0">
                <a:latin typeface="LM Sans 10"/>
                <a:cs typeface="LM Sans 10"/>
              </a:rPr>
              <a:t>données </a:t>
            </a:r>
            <a:r>
              <a:rPr lang="fr-FR" sz="2180" spc="-10" dirty="0">
                <a:latin typeface="LM Sans 10"/>
                <a:cs typeface="LM Sans 10"/>
              </a:rPr>
              <a:t>positives </a:t>
            </a:r>
            <a:r>
              <a:rPr lang="fr-FR" sz="2180" spc="-119" dirty="0">
                <a:latin typeface="LM Sans 10"/>
                <a:cs typeface="LM Sans 10"/>
              </a:rPr>
              <a:t>calculées </a:t>
            </a:r>
            <a:r>
              <a:rPr lang="fr-FR" sz="2180" spc="-20" dirty="0">
                <a:latin typeface="LM Sans 10"/>
                <a:cs typeface="LM Sans 10"/>
              </a:rPr>
              <a:t>comme</a:t>
            </a:r>
            <a:r>
              <a:rPr lang="fr-FR" sz="2180" spc="416" dirty="0">
                <a:latin typeface="LM Sans 10"/>
                <a:cs typeface="LM Sans 10"/>
              </a:rPr>
              <a:t> </a:t>
            </a:r>
            <a:r>
              <a:rPr lang="fr-FR" sz="2180" spc="-119" dirty="0">
                <a:latin typeface="LM Sans 10"/>
                <a:cs typeface="LM Sans 10"/>
              </a:rPr>
              <a:t>négatives</a:t>
            </a:r>
            <a:endParaRPr lang="fr-FR" sz="2180" dirty="0">
              <a:latin typeface="LM Sans 10"/>
              <a:cs typeface="LM Sans 10"/>
            </a:endParaRPr>
          </a:p>
          <a:p>
            <a:pPr marR="1245796" algn="r">
              <a:spcBef>
                <a:spcPts val="1209"/>
              </a:spcBef>
            </a:pPr>
            <a:endParaRPr lang="fr-FR" sz="1090" dirty="0">
              <a:latin typeface="Times New Roman"/>
              <a:cs typeface="Times New Roman"/>
            </a:endParaRPr>
          </a:p>
        </p:txBody>
      </p:sp>
      <p:sp>
        <p:nvSpPr>
          <p:cNvPr id="4" name="object 4"/>
          <p:cNvSpPr txBox="1"/>
          <p:nvPr/>
        </p:nvSpPr>
        <p:spPr>
          <a:xfrm>
            <a:off x="1686068" y="3526469"/>
            <a:ext cx="2616107" cy="358348"/>
          </a:xfrm>
          <a:prstGeom prst="rect">
            <a:avLst/>
          </a:prstGeom>
        </p:spPr>
        <p:txBody>
          <a:bodyPr vert="horz" wrap="square" lIns="0" tIns="22650" rIns="0" bIns="0" rtlCol="0">
            <a:spAutoFit/>
          </a:bodyPr>
          <a:lstStyle/>
          <a:p>
            <a:pPr marL="25168">
              <a:spcBef>
                <a:spcPts val="178"/>
              </a:spcBef>
            </a:pPr>
            <a:r>
              <a:rPr sz="2180" spc="-10" dirty="0">
                <a:latin typeface="LM Sans 10"/>
                <a:cs typeface="LM Sans 10"/>
              </a:rPr>
              <a:t>Matrice de confusion</a:t>
            </a:r>
            <a:r>
              <a:rPr sz="2180" spc="-178" dirty="0">
                <a:latin typeface="LM Sans 10"/>
                <a:cs typeface="LM Sans 10"/>
              </a:rPr>
              <a:t> </a:t>
            </a:r>
            <a:r>
              <a:rPr sz="2180" spc="-10" dirty="0">
                <a:latin typeface="LM Sans 10"/>
                <a:cs typeface="LM Sans 10"/>
              </a:rPr>
              <a:t>:</a:t>
            </a:r>
            <a:endParaRPr sz="2180">
              <a:latin typeface="LM Sans 10"/>
              <a:cs typeface="LM Sans 10"/>
            </a:endParaRPr>
          </a:p>
        </p:txBody>
      </p:sp>
      <p:grpSp>
        <p:nvGrpSpPr>
          <p:cNvPr id="6" name="object 6"/>
          <p:cNvGrpSpPr/>
          <p:nvPr/>
        </p:nvGrpSpPr>
        <p:grpSpPr>
          <a:xfrm>
            <a:off x="7045570" y="3475426"/>
            <a:ext cx="3430258" cy="1935340"/>
            <a:chOff x="2784231" y="1753803"/>
            <a:chExt cx="1731010" cy="976630"/>
          </a:xfrm>
        </p:grpSpPr>
        <p:sp>
          <p:nvSpPr>
            <p:cNvPr id="7" name="object 7"/>
            <p:cNvSpPr/>
            <p:nvPr/>
          </p:nvSpPr>
          <p:spPr>
            <a:xfrm>
              <a:off x="3649965" y="1757302"/>
              <a:ext cx="864235" cy="972185"/>
            </a:xfrm>
            <a:custGeom>
              <a:avLst/>
              <a:gdLst/>
              <a:ahLst/>
              <a:cxnLst/>
              <a:rect l="l" t="t" r="r" b="b"/>
              <a:pathLst>
                <a:path w="864235" h="972185">
                  <a:moveTo>
                    <a:pt x="733850" y="972094"/>
                  </a:moveTo>
                  <a:lnTo>
                    <a:pt x="129932" y="972094"/>
                  </a:lnTo>
                  <a:lnTo>
                    <a:pt x="79264" y="961914"/>
                  </a:lnTo>
                  <a:lnTo>
                    <a:pt x="37973" y="934121"/>
                  </a:lnTo>
                  <a:lnTo>
                    <a:pt x="10179" y="892831"/>
                  </a:lnTo>
                  <a:lnTo>
                    <a:pt x="0" y="842161"/>
                  </a:lnTo>
                  <a:lnTo>
                    <a:pt x="0" y="129932"/>
                  </a:lnTo>
                  <a:lnTo>
                    <a:pt x="10179" y="79264"/>
                  </a:lnTo>
                  <a:lnTo>
                    <a:pt x="37973" y="37973"/>
                  </a:lnTo>
                  <a:lnTo>
                    <a:pt x="79264" y="10179"/>
                  </a:lnTo>
                  <a:lnTo>
                    <a:pt x="129932" y="0"/>
                  </a:lnTo>
                  <a:lnTo>
                    <a:pt x="733850" y="0"/>
                  </a:lnTo>
                  <a:lnTo>
                    <a:pt x="784512" y="10179"/>
                  </a:lnTo>
                  <a:lnTo>
                    <a:pt x="825798" y="37973"/>
                  </a:lnTo>
                  <a:lnTo>
                    <a:pt x="853590" y="79264"/>
                  </a:lnTo>
                  <a:lnTo>
                    <a:pt x="863769" y="129932"/>
                  </a:lnTo>
                  <a:lnTo>
                    <a:pt x="863769" y="842161"/>
                  </a:lnTo>
                  <a:lnTo>
                    <a:pt x="853590" y="892831"/>
                  </a:lnTo>
                  <a:lnTo>
                    <a:pt x="825798" y="934121"/>
                  </a:lnTo>
                  <a:lnTo>
                    <a:pt x="784512" y="961914"/>
                  </a:lnTo>
                  <a:lnTo>
                    <a:pt x="733850" y="972094"/>
                  </a:lnTo>
                  <a:close/>
                </a:path>
              </a:pathLst>
            </a:custGeom>
            <a:solidFill>
              <a:srgbClr val="AAEDFF"/>
            </a:solidFill>
          </p:spPr>
          <p:txBody>
            <a:bodyPr wrap="square" lIns="0" tIns="0" rIns="0" bIns="0" rtlCol="0"/>
            <a:lstStyle/>
            <a:p>
              <a:endParaRPr sz="3567"/>
            </a:p>
          </p:txBody>
        </p:sp>
        <p:sp>
          <p:nvSpPr>
            <p:cNvPr id="8" name="object 8"/>
            <p:cNvSpPr/>
            <p:nvPr/>
          </p:nvSpPr>
          <p:spPr>
            <a:xfrm>
              <a:off x="3649965" y="1757302"/>
              <a:ext cx="864235" cy="972185"/>
            </a:xfrm>
            <a:custGeom>
              <a:avLst/>
              <a:gdLst/>
              <a:ahLst/>
              <a:cxnLst/>
              <a:rect l="l" t="t" r="r" b="b"/>
              <a:pathLst>
                <a:path w="864235" h="972185">
                  <a:moveTo>
                    <a:pt x="129932" y="0"/>
                  </a:moveTo>
                  <a:lnTo>
                    <a:pt x="733850" y="0"/>
                  </a:lnTo>
                  <a:lnTo>
                    <a:pt x="784512" y="10179"/>
                  </a:lnTo>
                  <a:lnTo>
                    <a:pt x="825798" y="37973"/>
                  </a:lnTo>
                  <a:lnTo>
                    <a:pt x="853590" y="79264"/>
                  </a:lnTo>
                  <a:lnTo>
                    <a:pt x="863769" y="129932"/>
                  </a:lnTo>
                  <a:lnTo>
                    <a:pt x="863769" y="842161"/>
                  </a:lnTo>
                  <a:lnTo>
                    <a:pt x="853590" y="892831"/>
                  </a:lnTo>
                  <a:lnTo>
                    <a:pt x="825798" y="934121"/>
                  </a:lnTo>
                  <a:lnTo>
                    <a:pt x="784512" y="961914"/>
                  </a:lnTo>
                  <a:lnTo>
                    <a:pt x="733850" y="972094"/>
                  </a:lnTo>
                  <a:lnTo>
                    <a:pt x="129932" y="972094"/>
                  </a:lnTo>
                  <a:lnTo>
                    <a:pt x="79264" y="961914"/>
                  </a:lnTo>
                  <a:lnTo>
                    <a:pt x="37973" y="934121"/>
                  </a:lnTo>
                  <a:lnTo>
                    <a:pt x="10179" y="892831"/>
                  </a:lnTo>
                  <a:lnTo>
                    <a:pt x="0" y="842161"/>
                  </a:lnTo>
                  <a:lnTo>
                    <a:pt x="0" y="129932"/>
                  </a:lnTo>
                  <a:lnTo>
                    <a:pt x="10179" y="79264"/>
                  </a:lnTo>
                  <a:lnTo>
                    <a:pt x="37973" y="37973"/>
                  </a:lnTo>
                  <a:lnTo>
                    <a:pt x="79264" y="10179"/>
                  </a:lnTo>
                  <a:lnTo>
                    <a:pt x="129932" y="0"/>
                  </a:lnTo>
                  <a:close/>
                </a:path>
              </a:pathLst>
            </a:custGeom>
            <a:ln w="3175">
              <a:solidFill>
                <a:srgbClr val="AAEDFF"/>
              </a:solidFill>
            </a:ln>
          </p:spPr>
          <p:txBody>
            <a:bodyPr wrap="square" lIns="0" tIns="0" rIns="0" bIns="0" rtlCol="0"/>
            <a:lstStyle/>
            <a:p>
              <a:endParaRPr sz="3567"/>
            </a:p>
          </p:txBody>
        </p:sp>
        <p:sp>
          <p:nvSpPr>
            <p:cNvPr id="9" name="object 9"/>
            <p:cNvSpPr/>
            <p:nvPr/>
          </p:nvSpPr>
          <p:spPr>
            <a:xfrm>
              <a:off x="2785136" y="1754709"/>
              <a:ext cx="864235" cy="972185"/>
            </a:xfrm>
            <a:custGeom>
              <a:avLst/>
              <a:gdLst/>
              <a:ahLst/>
              <a:cxnLst/>
              <a:rect l="l" t="t" r="r" b="b"/>
              <a:pathLst>
                <a:path w="864235" h="972185">
                  <a:moveTo>
                    <a:pt x="733846" y="972107"/>
                  </a:moveTo>
                  <a:lnTo>
                    <a:pt x="129932" y="972107"/>
                  </a:lnTo>
                  <a:lnTo>
                    <a:pt x="79262" y="961927"/>
                  </a:lnTo>
                  <a:lnTo>
                    <a:pt x="37972" y="934133"/>
                  </a:lnTo>
                  <a:lnTo>
                    <a:pt x="10179" y="892843"/>
                  </a:lnTo>
                  <a:lnTo>
                    <a:pt x="0" y="842174"/>
                  </a:lnTo>
                  <a:lnTo>
                    <a:pt x="0" y="129932"/>
                  </a:lnTo>
                  <a:lnTo>
                    <a:pt x="10179" y="79262"/>
                  </a:lnTo>
                  <a:lnTo>
                    <a:pt x="37972" y="37972"/>
                  </a:lnTo>
                  <a:lnTo>
                    <a:pt x="79262" y="10179"/>
                  </a:lnTo>
                  <a:lnTo>
                    <a:pt x="129932" y="0"/>
                  </a:lnTo>
                  <a:lnTo>
                    <a:pt x="733846" y="0"/>
                  </a:lnTo>
                  <a:lnTo>
                    <a:pt x="784516" y="10179"/>
                  </a:lnTo>
                  <a:lnTo>
                    <a:pt x="825807" y="37972"/>
                  </a:lnTo>
                  <a:lnTo>
                    <a:pt x="853600" y="79262"/>
                  </a:lnTo>
                  <a:lnTo>
                    <a:pt x="863779" y="129932"/>
                  </a:lnTo>
                  <a:lnTo>
                    <a:pt x="863779" y="842174"/>
                  </a:lnTo>
                  <a:lnTo>
                    <a:pt x="853600" y="892843"/>
                  </a:lnTo>
                  <a:lnTo>
                    <a:pt x="825807" y="934133"/>
                  </a:lnTo>
                  <a:lnTo>
                    <a:pt x="784516" y="961927"/>
                  </a:lnTo>
                  <a:lnTo>
                    <a:pt x="733846" y="972107"/>
                  </a:lnTo>
                  <a:close/>
                </a:path>
              </a:pathLst>
            </a:custGeom>
            <a:solidFill>
              <a:srgbClr val="FFD4D4"/>
            </a:solidFill>
          </p:spPr>
          <p:txBody>
            <a:bodyPr wrap="square" lIns="0" tIns="0" rIns="0" bIns="0" rtlCol="0"/>
            <a:lstStyle/>
            <a:p>
              <a:endParaRPr sz="3567"/>
            </a:p>
          </p:txBody>
        </p:sp>
        <p:sp>
          <p:nvSpPr>
            <p:cNvPr id="10" name="object 10"/>
            <p:cNvSpPr/>
            <p:nvPr/>
          </p:nvSpPr>
          <p:spPr>
            <a:xfrm>
              <a:off x="2785136" y="1754709"/>
              <a:ext cx="864235" cy="972185"/>
            </a:xfrm>
            <a:custGeom>
              <a:avLst/>
              <a:gdLst/>
              <a:ahLst/>
              <a:cxnLst/>
              <a:rect l="l" t="t" r="r" b="b"/>
              <a:pathLst>
                <a:path w="864235" h="972185">
                  <a:moveTo>
                    <a:pt x="129932" y="0"/>
                  </a:moveTo>
                  <a:lnTo>
                    <a:pt x="733846" y="0"/>
                  </a:lnTo>
                  <a:lnTo>
                    <a:pt x="784516" y="10179"/>
                  </a:lnTo>
                  <a:lnTo>
                    <a:pt x="825807" y="37972"/>
                  </a:lnTo>
                  <a:lnTo>
                    <a:pt x="853600" y="79262"/>
                  </a:lnTo>
                  <a:lnTo>
                    <a:pt x="863779" y="129932"/>
                  </a:lnTo>
                  <a:lnTo>
                    <a:pt x="863779" y="842174"/>
                  </a:lnTo>
                  <a:lnTo>
                    <a:pt x="853600" y="892843"/>
                  </a:lnTo>
                  <a:lnTo>
                    <a:pt x="825807" y="934133"/>
                  </a:lnTo>
                  <a:lnTo>
                    <a:pt x="784516" y="961927"/>
                  </a:lnTo>
                  <a:lnTo>
                    <a:pt x="733846" y="972107"/>
                  </a:lnTo>
                  <a:lnTo>
                    <a:pt x="129932" y="972107"/>
                  </a:lnTo>
                  <a:lnTo>
                    <a:pt x="79262" y="961927"/>
                  </a:lnTo>
                  <a:lnTo>
                    <a:pt x="37972" y="934133"/>
                  </a:lnTo>
                  <a:lnTo>
                    <a:pt x="10179" y="892843"/>
                  </a:lnTo>
                  <a:lnTo>
                    <a:pt x="0" y="842174"/>
                  </a:lnTo>
                  <a:lnTo>
                    <a:pt x="0" y="129932"/>
                  </a:lnTo>
                  <a:lnTo>
                    <a:pt x="10179" y="79262"/>
                  </a:lnTo>
                  <a:lnTo>
                    <a:pt x="37972" y="37972"/>
                  </a:lnTo>
                  <a:lnTo>
                    <a:pt x="79262" y="10179"/>
                  </a:lnTo>
                  <a:lnTo>
                    <a:pt x="129932" y="0"/>
                  </a:lnTo>
                  <a:close/>
                </a:path>
              </a:pathLst>
            </a:custGeom>
            <a:ln w="3175">
              <a:solidFill>
                <a:srgbClr val="FFD4D4"/>
              </a:solidFill>
            </a:ln>
          </p:spPr>
          <p:txBody>
            <a:bodyPr wrap="square" lIns="0" tIns="0" rIns="0" bIns="0" rtlCol="0"/>
            <a:lstStyle/>
            <a:p>
              <a:endParaRPr sz="3567"/>
            </a:p>
          </p:txBody>
        </p:sp>
        <p:sp>
          <p:nvSpPr>
            <p:cNvPr id="11" name="object 11"/>
            <p:cNvSpPr/>
            <p:nvPr/>
          </p:nvSpPr>
          <p:spPr>
            <a:xfrm>
              <a:off x="3181429" y="2041851"/>
              <a:ext cx="469265" cy="461009"/>
            </a:xfrm>
            <a:custGeom>
              <a:avLst/>
              <a:gdLst/>
              <a:ahLst/>
              <a:cxnLst/>
              <a:rect l="l" t="t" r="r" b="b"/>
              <a:pathLst>
                <a:path w="469264" h="461010">
                  <a:moveTo>
                    <a:pt x="219852" y="0"/>
                  </a:moveTo>
                  <a:lnTo>
                    <a:pt x="0" y="140282"/>
                  </a:lnTo>
                  <a:lnTo>
                    <a:pt x="8380" y="320358"/>
                  </a:lnTo>
                  <a:lnTo>
                    <a:pt x="339200" y="460640"/>
                  </a:lnTo>
                  <a:lnTo>
                    <a:pt x="469017" y="435515"/>
                  </a:lnTo>
                  <a:lnTo>
                    <a:pt x="469017" y="4190"/>
                  </a:lnTo>
                  <a:lnTo>
                    <a:pt x="219852" y="0"/>
                  </a:lnTo>
                  <a:close/>
                </a:path>
              </a:pathLst>
            </a:custGeom>
            <a:solidFill>
              <a:srgbClr val="FF0000"/>
            </a:solidFill>
          </p:spPr>
          <p:txBody>
            <a:bodyPr wrap="square" lIns="0" tIns="0" rIns="0" bIns="0" rtlCol="0"/>
            <a:lstStyle/>
            <a:p>
              <a:endParaRPr sz="3567"/>
            </a:p>
          </p:txBody>
        </p:sp>
        <p:sp>
          <p:nvSpPr>
            <p:cNvPr id="12" name="object 12"/>
            <p:cNvSpPr/>
            <p:nvPr/>
          </p:nvSpPr>
          <p:spPr>
            <a:xfrm>
              <a:off x="3650446" y="2043939"/>
              <a:ext cx="498475" cy="440055"/>
            </a:xfrm>
            <a:custGeom>
              <a:avLst/>
              <a:gdLst/>
              <a:ahLst/>
              <a:cxnLst/>
              <a:rect l="l" t="t" r="r" b="b"/>
              <a:pathLst>
                <a:path w="498475" h="440055">
                  <a:moveTo>
                    <a:pt x="154951" y="0"/>
                  </a:moveTo>
                  <a:lnTo>
                    <a:pt x="0" y="2101"/>
                  </a:lnTo>
                  <a:lnTo>
                    <a:pt x="0" y="439705"/>
                  </a:lnTo>
                  <a:lnTo>
                    <a:pt x="265921" y="391548"/>
                  </a:lnTo>
                  <a:lnTo>
                    <a:pt x="498342" y="165416"/>
                  </a:lnTo>
                  <a:lnTo>
                    <a:pt x="154951" y="0"/>
                  </a:lnTo>
                  <a:close/>
                </a:path>
              </a:pathLst>
            </a:custGeom>
            <a:solidFill>
              <a:srgbClr val="000080"/>
            </a:solidFill>
          </p:spPr>
          <p:txBody>
            <a:bodyPr wrap="square" lIns="0" tIns="0" rIns="0" bIns="0" rtlCol="0"/>
            <a:lstStyle/>
            <a:p>
              <a:endParaRPr sz="3567"/>
            </a:p>
          </p:txBody>
        </p:sp>
        <p:sp>
          <p:nvSpPr>
            <p:cNvPr id="13" name="object 13"/>
            <p:cNvSpPr/>
            <p:nvPr/>
          </p:nvSpPr>
          <p:spPr>
            <a:xfrm>
              <a:off x="3183531" y="2043939"/>
              <a:ext cx="967740" cy="461009"/>
            </a:xfrm>
            <a:custGeom>
              <a:avLst/>
              <a:gdLst/>
              <a:ahLst/>
              <a:cxnLst/>
              <a:rect l="l" t="t" r="r" b="b"/>
              <a:pathLst>
                <a:path w="967739" h="461010">
                  <a:moveTo>
                    <a:pt x="8363" y="318266"/>
                  </a:moveTo>
                  <a:lnTo>
                    <a:pt x="335010" y="460650"/>
                  </a:lnTo>
                  <a:lnTo>
                    <a:pt x="737027" y="389456"/>
                  </a:lnTo>
                  <a:lnTo>
                    <a:pt x="967346" y="167505"/>
                  </a:lnTo>
                  <a:lnTo>
                    <a:pt x="628145" y="0"/>
                  </a:lnTo>
                  <a:lnTo>
                    <a:pt x="217751" y="0"/>
                  </a:lnTo>
                  <a:lnTo>
                    <a:pt x="0" y="142380"/>
                  </a:lnTo>
                  <a:lnTo>
                    <a:pt x="8363" y="318266"/>
                  </a:lnTo>
                  <a:close/>
                </a:path>
              </a:pathLst>
            </a:custGeom>
            <a:ln w="10624">
              <a:solidFill>
                <a:srgbClr val="000000"/>
              </a:solidFill>
            </a:ln>
          </p:spPr>
          <p:txBody>
            <a:bodyPr wrap="square" lIns="0" tIns="0" rIns="0" bIns="0" rtlCol="0"/>
            <a:lstStyle/>
            <a:p>
              <a:endParaRPr sz="3567"/>
            </a:p>
          </p:txBody>
        </p:sp>
      </p:grpSp>
      <p:sp>
        <p:nvSpPr>
          <p:cNvPr id="14" name="object 14"/>
          <p:cNvSpPr txBox="1"/>
          <p:nvPr/>
        </p:nvSpPr>
        <p:spPr>
          <a:xfrm>
            <a:off x="9390913" y="3230578"/>
            <a:ext cx="509631"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négatifs</a:t>
            </a:r>
            <a:endParaRPr sz="1090" dirty="0">
              <a:latin typeface="Times New Roman"/>
              <a:cs typeface="Times New Roman"/>
            </a:endParaRPr>
          </a:p>
        </p:txBody>
      </p:sp>
      <p:sp>
        <p:nvSpPr>
          <p:cNvPr id="15" name="object 15"/>
          <p:cNvSpPr txBox="1"/>
          <p:nvPr/>
        </p:nvSpPr>
        <p:spPr>
          <a:xfrm>
            <a:off x="8257171" y="4328583"/>
            <a:ext cx="236570" cy="199504"/>
          </a:xfrm>
          <a:prstGeom prst="rect">
            <a:avLst/>
          </a:prstGeom>
        </p:spPr>
        <p:txBody>
          <a:bodyPr vert="horz" wrap="square" lIns="0" tIns="31459" rIns="0" bIns="0" rtlCol="0">
            <a:spAutoFit/>
          </a:bodyPr>
          <a:lstStyle/>
          <a:p>
            <a:pPr marL="25168">
              <a:spcBef>
                <a:spcPts val="248"/>
              </a:spcBef>
            </a:pPr>
            <a:r>
              <a:rPr sz="1090" spc="20" dirty="0">
                <a:solidFill>
                  <a:srgbClr val="FFFFFF"/>
                </a:solidFill>
                <a:latin typeface="Times New Roman"/>
                <a:cs typeface="Times New Roman"/>
              </a:rPr>
              <a:t>VP</a:t>
            </a:r>
            <a:endParaRPr sz="1090">
              <a:latin typeface="Times New Roman"/>
              <a:cs typeface="Times New Roman"/>
            </a:endParaRPr>
          </a:p>
        </p:txBody>
      </p:sp>
      <p:sp>
        <p:nvSpPr>
          <p:cNvPr id="16" name="object 16"/>
          <p:cNvSpPr txBox="1"/>
          <p:nvPr/>
        </p:nvSpPr>
        <p:spPr>
          <a:xfrm>
            <a:off x="8899442" y="4274642"/>
            <a:ext cx="211403" cy="199504"/>
          </a:xfrm>
          <a:prstGeom prst="rect">
            <a:avLst/>
          </a:prstGeom>
        </p:spPr>
        <p:txBody>
          <a:bodyPr vert="horz" wrap="square" lIns="0" tIns="31459" rIns="0" bIns="0" rtlCol="0">
            <a:spAutoFit/>
          </a:bodyPr>
          <a:lstStyle/>
          <a:p>
            <a:pPr marL="25168">
              <a:spcBef>
                <a:spcPts val="248"/>
              </a:spcBef>
            </a:pPr>
            <a:r>
              <a:rPr sz="1090" spc="10" dirty="0">
                <a:solidFill>
                  <a:srgbClr val="FFFFFF"/>
                </a:solidFill>
                <a:latin typeface="Times New Roman"/>
                <a:cs typeface="Times New Roman"/>
              </a:rPr>
              <a:t>FP</a:t>
            </a:r>
            <a:endParaRPr sz="1090">
              <a:latin typeface="Times New Roman"/>
              <a:cs typeface="Times New Roman"/>
            </a:endParaRPr>
          </a:p>
        </p:txBody>
      </p:sp>
      <p:sp>
        <p:nvSpPr>
          <p:cNvPr id="17" name="object 17"/>
          <p:cNvSpPr txBox="1"/>
          <p:nvPr/>
        </p:nvSpPr>
        <p:spPr>
          <a:xfrm>
            <a:off x="7174212" y="3984197"/>
            <a:ext cx="236570"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FN</a:t>
            </a:r>
            <a:endParaRPr sz="1090">
              <a:latin typeface="Times New Roman"/>
              <a:cs typeface="Times New Roman"/>
            </a:endParaRPr>
          </a:p>
        </p:txBody>
      </p:sp>
      <p:sp>
        <p:nvSpPr>
          <p:cNvPr id="18" name="object 18"/>
          <p:cNvSpPr txBox="1"/>
          <p:nvPr/>
        </p:nvSpPr>
        <p:spPr>
          <a:xfrm>
            <a:off x="9482073" y="3909511"/>
            <a:ext cx="260478"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VN</a:t>
            </a:r>
            <a:endParaRPr sz="1090">
              <a:latin typeface="Times New Roman"/>
              <a:cs typeface="Times New Roman"/>
            </a:endParaRPr>
          </a:p>
        </p:txBody>
      </p:sp>
      <p:sp>
        <p:nvSpPr>
          <p:cNvPr id="19" name="object 19"/>
          <p:cNvSpPr txBox="1"/>
          <p:nvPr/>
        </p:nvSpPr>
        <p:spPr>
          <a:xfrm>
            <a:off x="8442876" y="4594136"/>
            <a:ext cx="564999" cy="199504"/>
          </a:xfrm>
          <a:prstGeom prst="rect">
            <a:avLst/>
          </a:prstGeom>
        </p:spPr>
        <p:txBody>
          <a:bodyPr vert="horz" wrap="square" lIns="0" tIns="31459" rIns="0" bIns="0" rtlCol="0">
            <a:spAutoFit/>
          </a:bodyPr>
          <a:lstStyle/>
          <a:p>
            <a:pPr marL="25168">
              <a:spcBef>
                <a:spcPts val="248"/>
              </a:spcBef>
            </a:pPr>
            <a:r>
              <a:rPr sz="1090" dirty="0">
                <a:solidFill>
                  <a:srgbClr val="FFFFFF"/>
                </a:solidFill>
                <a:latin typeface="Times New Roman"/>
                <a:cs typeface="Times New Roman"/>
              </a:rPr>
              <a:t>sélection</a:t>
            </a:r>
            <a:endParaRPr sz="1090">
              <a:latin typeface="Times New Roman"/>
              <a:cs typeface="Times New Roman"/>
            </a:endParaRPr>
          </a:p>
        </p:txBody>
      </p:sp>
      <p:sp>
        <p:nvSpPr>
          <p:cNvPr id="25" name="object 25"/>
          <p:cNvSpPr txBox="1">
            <a:spLocks noGrp="1"/>
          </p:cNvSpPr>
          <p:nvPr>
            <p:ph type="ftr" sz="quarter" idx="5"/>
          </p:nvPr>
        </p:nvSpPr>
        <p:spPr>
          <a:xfrm>
            <a:off x="9531292" y="12874487"/>
            <a:ext cx="8154099" cy="166712"/>
          </a:xfrm>
          <a:prstGeom prst="rect">
            <a:avLst/>
          </a:prstGeom>
        </p:spPr>
        <p:txBody>
          <a:bodyPr vert="horz" wrap="square" lIns="0" tIns="0" rIns="0" bIns="0" rtlCol="0" anchor="ctr">
            <a:spAutoFit/>
          </a:bodyPr>
          <a:lstStyle/>
          <a:p>
            <a:pPr marL="25168">
              <a:lnSpc>
                <a:spcPts val="1338"/>
              </a:lnSpc>
            </a:pPr>
            <a:r>
              <a:rPr spc="-10" dirty="0"/>
              <a:t>D. Lingrand</a:t>
            </a:r>
            <a:r>
              <a:rPr spc="337" dirty="0"/>
              <a:t> </a:t>
            </a:r>
            <a:r>
              <a:rPr spc="-10" dirty="0"/>
              <a:t>(SI4)</a:t>
            </a:r>
          </a:p>
        </p:txBody>
      </p:sp>
      <p:sp>
        <p:nvSpPr>
          <p:cNvPr id="27" name="object 27"/>
          <p:cNvSpPr txBox="1">
            <a:spLocks noGrp="1"/>
          </p:cNvSpPr>
          <p:nvPr>
            <p:ph type="dt" sz="half" idx="6"/>
          </p:nvPr>
        </p:nvSpPr>
        <p:spPr>
          <a:xfrm>
            <a:off x="3189215" y="12874487"/>
            <a:ext cx="5436066" cy="166712"/>
          </a:xfrm>
          <a:prstGeom prst="rect">
            <a:avLst/>
          </a:prstGeom>
        </p:spPr>
        <p:txBody>
          <a:bodyPr vert="horz" wrap="square" lIns="0" tIns="0" rIns="0" bIns="0" rtlCol="0" anchor="ctr">
            <a:spAutoFit/>
          </a:bodyPr>
          <a:lstStyle/>
          <a:p>
            <a:pPr marL="25168">
              <a:lnSpc>
                <a:spcPts val="1338"/>
              </a:lnSpc>
            </a:pPr>
            <a:r>
              <a:rPr spc="-10" dirty="0"/>
              <a:t>2020 -</a:t>
            </a:r>
            <a:r>
              <a:rPr spc="-119" dirty="0"/>
              <a:t> </a:t>
            </a:r>
            <a:r>
              <a:rPr spc="-10" dirty="0"/>
              <a:t>2021</a:t>
            </a:r>
          </a:p>
        </p:txBody>
      </p:sp>
      <p:sp>
        <p:nvSpPr>
          <p:cNvPr id="28" name="object 28"/>
          <p:cNvSpPr txBox="1">
            <a:spLocks noGrp="1"/>
          </p:cNvSpPr>
          <p:nvPr>
            <p:ph type="sldNum" sz="quarter" idx="7"/>
          </p:nvPr>
        </p:nvSpPr>
        <p:spPr>
          <a:xfrm>
            <a:off x="20119596" y="12874487"/>
            <a:ext cx="5436066" cy="166712"/>
          </a:xfrm>
          <a:prstGeom prst="rect">
            <a:avLst/>
          </a:prstGeom>
        </p:spPr>
        <p:txBody>
          <a:bodyPr vert="horz" wrap="square" lIns="0" tIns="0" rIns="0" bIns="0" rtlCol="0" anchor="ctr">
            <a:spAutoFit/>
          </a:bodyPr>
          <a:lstStyle/>
          <a:p>
            <a:pPr marL="75503">
              <a:lnSpc>
                <a:spcPts val="1338"/>
              </a:lnSpc>
            </a:pPr>
            <a:fld id="{81D60167-4931-47E6-BA6A-407CBD079E47}" type="slidenum">
              <a:rPr spc="-10" dirty="0"/>
              <a:pPr marL="75503">
                <a:lnSpc>
                  <a:spcPts val="1338"/>
                </a:lnSpc>
              </a:pPr>
              <a:t>46</a:t>
            </a:fld>
            <a:r>
              <a:rPr spc="-277" dirty="0"/>
              <a:t> </a:t>
            </a:r>
            <a:r>
              <a:rPr spc="-10" dirty="0"/>
              <a:t>/</a:t>
            </a:r>
            <a:r>
              <a:rPr spc="-268" dirty="0"/>
              <a:t> </a:t>
            </a:r>
            <a:r>
              <a:rPr spc="-10" dirty="0"/>
              <a:t>20</a:t>
            </a:r>
          </a:p>
        </p:txBody>
      </p:sp>
      <p:sp>
        <p:nvSpPr>
          <p:cNvPr id="30" name="ZoneTexte 29">
            <a:extLst>
              <a:ext uri="{FF2B5EF4-FFF2-40B4-BE49-F238E27FC236}">
                <a16:creationId xmlns:a16="http://schemas.microsoft.com/office/drawing/2014/main" id="{2A3B79CD-EB61-3F6F-2024-95AA3D35B173}"/>
              </a:ext>
            </a:extLst>
          </p:cNvPr>
          <p:cNvSpPr txBox="1"/>
          <p:nvPr/>
        </p:nvSpPr>
        <p:spPr>
          <a:xfrm>
            <a:off x="7307639" y="3214580"/>
            <a:ext cx="1488065" cy="260071"/>
          </a:xfrm>
          <a:prstGeom prst="rect">
            <a:avLst/>
          </a:prstGeom>
          <a:noFill/>
        </p:spPr>
        <p:txBody>
          <a:bodyPr wrap="square">
            <a:spAutoFit/>
          </a:bodyPr>
          <a:lstStyle/>
          <a:p>
            <a:r>
              <a:rPr lang="fr-FR" sz="1090" spc="20" dirty="0">
                <a:latin typeface="Times New Roman"/>
                <a:cs typeface="Times New Roman"/>
              </a:rPr>
              <a:t>positifs</a:t>
            </a:r>
          </a:p>
        </p:txBody>
      </p:sp>
      <p:pic>
        <p:nvPicPr>
          <p:cNvPr id="31" name="Image 30">
            <a:extLst>
              <a:ext uri="{FF2B5EF4-FFF2-40B4-BE49-F238E27FC236}">
                <a16:creationId xmlns:a16="http://schemas.microsoft.com/office/drawing/2014/main" id="{7621D3CE-A52A-2B5E-5B8B-6F1C1F113EB8}"/>
              </a:ext>
            </a:extLst>
          </p:cNvPr>
          <p:cNvPicPr>
            <a:picLocks noChangeAspect="1"/>
          </p:cNvPicPr>
          <p:nvPr/>
        </p:nvPicPr>
        <p:blipFill>
          <a:blip r:embed="rId2"/>
          <a:stretch>
            <a:fillRect/>
          </a:stretch>
        </p:blipFill>
        <p:spPr>
          <a:xfrm>
            <a:off x="805870" y="4090257"/>
            <a:ext cx="4925060" cy="1459579"/>
          </a:xfrm>
          <a:prstGeom prst="rect">
            <a:avLst/>
          </a:prstGeom>
        </p:spPr>
      </p:pic>
      <p:sp>
        <p:nvSpPr>
          <p:cNvPr id="32" name="ZoneTexte 31">
            <a:extLst>
              <a:ext uri="{FF2B5EF4-FFF2-40B4-BE49-F238E27FC236}">
                <a16:creationId xmlns:a16="http://schemas.microsoft.com/office/drawing/2014/main" id="{75B29E10-5E4F-D641-6D39-6B0CE43ECD7E}"/>
              </a:ext>
            </a:extLst>
          </p:cNvPr>
          <p:cNvSpPr txBox="1"/>
          <p:nvPr/>
        </p:nvSpPr>
        <p:spPr>
          <a:xfrm>
            <a:off x="219843" y="115311"/>
            <a:ext cx="12191999" cy="519245"/>
          </a:xfrm>
          <a:prstGeom prst="rect">
            <a:avLst/>
          </a:prstGeom>
          <a:noFill/>
        </p:spPr>
        <p:txBody>
          <a:bodyPr wrap="square" rtlCol="0">
            <a:spAutoFit/>
          </a:bodyPr>
          <a:lstStyle/>
          <a:p>
            <a:r>
              <a:rPr lang="fr-FR" sz="2774" b="1" cap="all" dirty="0">
                <a:solidFill>
                  <a:srgbClr val="C79A52"/>
                </a:solidFill>
                <a:latin typeface="open sans" panose="020B0606030504020204" pitchFamily="34" charset="0"/>
                <a:ea typeface="+mj-ea"/>
              </a:rPr>
              <a:t>Vrai Faux positifs négatifs</a:t>
            </a:r>
          </a:p>
        </p:txBody>
      </p:sp>
    </p:spTree>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7046" y="11624"/>
            <a:ext cx="3936114" cy="461219"/>
          </a:xfrm>
          <a:prstGeom prst="rect">
            <a:avLst/>
          </a:prstGeom>
        </p:spPr>
        <p:txBody>
          <a:bodyPr vert="horz" wrap="square" lIns="0" tIns="33975" rIns="0" bIns="0" rtlCol="0" anchor="ctr">
            <a:spAutoFit/>
          </a:bodyPr>
          <a:lstStyle/>
          <a:p>
            <a:pPr marL="25168">
              <a:lnSpc>
                <a:spcPct val="100000"/>
              </a:lnSpc>
              <a:spcBef>
                <a:spcPts val="268"/>
              </a:spcBef>
            </a:pPr>
            <a:r>
              <a:rPr spc="10" dirty="0"/>
              <a:t>Vrais </a:t>
            </a:r>
            <a:r>
              <a:rPr spc="20" dirty="0"/>
              <a:t>faux </a:t>
            </a:r>
            <a:r>
              <a:rPr spc="30" dirty="0"/>
              <a:t>positifs</a:t>
            </a:r>
            <a:r>
              <a:rPr spc="-99" dirty="0"/>
              <a:t> </a:t>
            </a:r>
            <a:r>
              <a:rPr spc="-129" dirty="0"/>
              <a:t>n´egatifs</a:t>
            </a:r>
          </a:p>
        </p:txBody>
      </p:sp>
      <p:sp>
        <p:nvSpPr>
          <p:cNvPr id="3" name="object 3"/>
          <p:cNvSpPr txBox="1"/>
          <p:nvPr/>
        </p:nvSpPr>
        <p:spPr>
          <a:xfrm>
            <a:off x="1510419" y="1010459"/>
            <a:ext cx="7600426" cy="2101366"/>
          </a:xfrm>
          <a:prstGeom prst="rect">
            <a:avLst/>
          </a:prstGeom>
        </p:spPr>
        <p:txBody>
          <a:bodyPr vert="horz" wrap="square" lIns="0" tIns="25167" rIns="0" bIns="0" rtlCol="0">
            <a:spAutoFit/>
          </a:bodyPr>
          <a:lstStyle/>
          <a:p>
            <a:pPr marL="25168" marR="10067">
              <a:lnSpc>
                <a:spcPct val="125299"/>
              </a:lnSpc>
              <a:spcBef>
                <a:spcPts val="198"/>
              </a:spcBef>
            </a:pPr>
            <a:r>
              <a:rPr lang="fr-FR" sz="2180" spc="-10" dirty="0">
                <a:solidFill>
                  <a:srgbClr val="009EDF"/>
                </a:solidFill>
                <a:latin typeface="LM Sans 10"/>
                <a:cs typeface="LM Sans 10"/>
              </a:rPr>
              <a:t>vrais positifs </a:t>
            </a:r>
            <a:r>
              <a:rPr lang="fr-FR" sz="2180" spc="-20" dirty="0">
                <a:solidFill>
                  <a:srgbClr val="009EDF"/>
                </a:solidFill>
                <a:latin typeface="LM Sans 10"/>
                <a:cs typeface="LM Sans 10"/>
              </a:rPr>
              <a:t>(VP)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0" dirty="0">
                <a:latin typeface="LM Sans 10"/>
                <a:cs typeface="LM Sans 10"/>
              </a:rPr>
              <a:t>positives </a:t>
            </a:r>
            <a:r>
              <a:rPr lang="fr-FR" sz="2180" spc="-119" dirty="0">
                <a:latin typeface="LM Sans 10"/>
                <a:cs typeface="LM Sans 10"/>
              </a:rPr>
              <a:t>calculées </a:t>
            </a:r>
            <a:r>
              <a:rPr lang="fr-FR" sz="2180" spc="-20" dirty="0">
                <a:latin typeface="LM Sans 10"/>
                <a:cs typeface="LM Sans 10"/>
              </a:rPr>
              <a:t>comme </a:t>
            </a:r>
            <a:r>
              <a:rPr lang="fr-FR" sz="2180" spc="-10" dirty="0">
                <a:latin typeface="LM Sans 10"/>
                <a:cs typeface="LM Sans 10"/>
              </a:rPr>
              <a:t>positives  </a:t>
            </a:r>
          </a:p>
          <a:p>
            <a:pPr marL="25168" marR="10067">
              <a:lnSpc>
                <a:spcPct val="125299"/>
              </a:lnSpc>
              <a:spcBef>
                <a:spcPts val="198"/>
              </a:spcBef>
            </a:pPr>
            <a:r>
              <a:rPr lang="fr-FR" sz="2180" spc="-10" dirty="0">
                <a:solidFill>
                  <a:srgbClr val="009EDF"/>
                </a:solidFill>
                <a:latin typeface="LM Sans 10"/>
                <a:cs typeface="LM Sans 10"/>
              </a:rPr>
              <a:t>vrais </a:t>
            </a:r>
            <a:r>
              <a:rPr lang="fr-FR" sz="2180" spc="-129" dirty="0">
                <a:solidFill>
                  <a:srgbClr val="009EDF"/>
                </a:solidFill>
                <a:latin typeface="LM Sans 10"/>
                <a:cs typeface="LM Sans 10"/>
              </a:rPr>
              <a:t>négatifs </a:t>
            </a:r>
            <a:r>
              <a:rPr lang="fr-FR" sz="2180" spc="-20" dirty="0">
                <a:solidFill>
                  <a:srgbClr val="009EDF"/>
                </a:solidFill>
                <a:latin typeface="LM Sans 10"/>
                <a:cs typeface="LM Sans 10"/>
              </a:rPr>
              <a:t>(VN)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19" dirty="0">
                <a:latin typeface="LM Sans 10"/>
                <a:cs typeface="LM Sans 10"/>
              </a:rPr>
              <a:t>négatives calculées </a:t>
            </a:r>
            <a:r>
              <a:rPr lang="fr-FR" sz="2180" spc="-20" dirty="0">
                <a:latin typeface="LM Sans 10"/>
                <a:cs typeface="LM Sans 10"/>
              </a:rPr>
              <a:t>comme </a:t>
            </a:r>
            <a:r>
              <a:rPr lang="fr-FR" sz="2180" spc="-119" dirty="0">
                <a:latin typeface="LM Sans 10"/>
                <a:cs typeface="LM Sans 10"/>
              </a:rPr>
              <a:t>négatives  </a:t>
            </a:r>
          </a:p>
          <a:p>
            <a:pPr marL="25168" marR="10067">
              <a:lnSpc>
                <a:spcPct val="125299"/>
              </a:lnSpc>
              <a:spcBef>
                <a:spcPts val="198"/>
              </a:spcBef>
            </a:pPr>
            <a:r>
              <a:rPr lang="fr-FR" sz="2180" spc="-10" dirty="0">
                <a:solidFill>
                  <a:srgbClr val="009EDF"/>
                </a:solidFill>
                <a:latin typeface="LM Sans 10"/>
                <a:cs typeface="LM Sans 10"/>
              </a:rPr>
              <a:t>faux positifs </a:t>
            </a:r>
            <a:r>
              <a:rPr lang="fr-FR" sz="2180" spc="-20" dirty="0">
                <a:solidFill>
                  <a:srgbClr val="009EDF"/>
                </a:solidFill>
                <a:latin typeface="LM Sans 10"/>
                <a:cs typeface="LM Sans 10"/>
              </a:rPr>
              <a:t>(FP) </a:t>
            </a:r>
            <a:r>
              <a:rPr lang="fr-FR" sz="2180" spc="-139" dirty="0">
                <a:solidFill>
                  <a:srgbClr val="009EDF"/>
                </a:solidFill>
                <a:latin typeface="LM Sans 10"/>
                <a:cs typeface="LM Sans 10"/>
              </a:rPr>
              <a:t>: </a:t>
            </a:r>
            <a:r>
              <a:rPr lang="fr-FR" sz="2180" spc="-139" dirty="0">
                <a:latin typeface="LM Sans 10"/>
                <a:cs typeface="LM Sans 10"/>
              </a:rPr>
              <a:t>données </a:t>
            </a:r>
            <a:r>
              <a:rPr lang="fr-FR" sz="2180" spc="-119" dirty="0">
                <a:latin typeface="LM Sans 10"/>
                <a:cs typeface="LM Sans 10"/>
              </a:rPr>
              <a:t>négatives calculées </a:t>
            </a:r>
            <a:r>
              <a:rPr lang="fr-FR" sz="2180" spc="-20" dirty="0">
                <a:latin typeface="LM Sans 10"/>
                <a:cs typeface="LM Sans 10"/>
              </a:rPr>
              <a:t>comme </a:t>
            </a:r>
            <a:r>
              <a:rPr lang="fr-FR" sz="2180" spc="-10" dirty="0">
                <a:latin typeface="LM Sans 10"/>
                <a:cs typeface="LM Sans 10"/>
              </a:rPr>
              <a:t>positives  </a:t>
            </a:r>
          </a:p>
          <a:p>
            <a:pPr marL="25168" marR="10067">
              <a:lnSpc>
                <a:spcPct val="125299"/>
              </a:lnSpc>
              <a:spcBef>
                <a:spcPts val="198"/>
              </a:spcBef>
            </a:pPr>
            <a:r>
              <a:rPr lang="fr-FR" sz="2180" spc="-10" dirty="0">
                <a:solidFill>
                  <a:srgbClr val="009EDF"/>
                </a:solidFill>
                <a:latin typeface="LM Sans 10"/>
                <a:cs typeface="LM Sans 10"/>
              </a:rPr>
              <a:t>faux </a:t>
            </a:r>
            <a:r>
              <a:rPr lang="fr-FR" sz="2180" spc="-129" dirty="0">
                <a:solidFill>
                  <a:srgbClr val="009EDF"/>
                </a:solidFill>
                <a:latin typeface="LM Sans 10"/>
                <a:cs typeface="LM Sans 10"/>
              </a:rPr>
              <a:t>négatifs </a:t>
            </a:r>
            <a:r>
              <a:rPr lang="fr-FR" sz="2180" spc="-20" dirty="0">
                <a:solidFill>
                  <a:srgbClr val="009EDF"/>
                </a:solidFill>
                <a:latin typeface="LM Sans 10"/>
                <a:cs typeface="LM Sans 10"/>
              </a:rPr>
              <a:t>(FN) </a:t>
            </a:r>
            <a:r>
              <a:rPr lang="fr-FR" sz="2180" spc="-139" dirty="0">
                <a:solidFill>
                  <a:srgbClr val="009EDF"/>
                </a:solidFill>
                <a:latin typeface="LM Sans 10"/>
                <a:cs typeface="LM Sans 10"/>
              </a:rPr>
              <a:t>:</a:t>
            </a:r>
            <a:r>
              <a:rPr lang="fr-FR" sz="2180" spc="-139" dirty="0">
                <a:latin typeface="LM Sans 10"/>
                <a:cs typeface="LM Sans 10"/>
              </a:rPr>
              <a:t>données </a:t>
            </a:r>
            <a:r>
              <a:rPr lang="fr-FR" sz="2180" spc="-10" dirty="0">
                <a:latin typeface="LM Sans 10"/>
                <a:cs typeface="LM Sans 10"/>
              </a:rPr>
              <a:t>positives </a:t>
            </a:r>
            <a:r>
              <a:rPr lang="fr-FR" sz="2180" spc="-119" dirty="0">
                <a:latin typeface="LM Sans 10"/>
                <a:cs typeface="LM Sans 10"/>
              </a:rPr>
              <a:t>calculées </a:t>
            </a:r>
            <a:r>
              <a:rPr lang="fr-FR" sz="2180" spc="-20" dirty="0">
                <a:latin typeface="LM Sans 10"/>
                <a:cs typeface="LM Sans 10"/>
              </a:rPr>
              <a:t>comme</a:t>
            </a:r>
            <a:r>
              <a:rPr lang="fr-FR" sz="2180" spc="416" dirty="0">
                <a:latin typeface="LM Sans 10"/>
                <a:cs typeface="LM Sans 10"/>
              </a:rPr>
              <a:t> </a:t>
            </a:r>
            <a:r>
              <a:rPr lang="fr-FR" sz="2180" spc="-119" dirty="0">
                <a:latin typeface="LM Sans 10"/>
                <a:cs typeface="LM Sans 10"/>
              </a:rPr>
              <a:t>négatives</a:t>
            </a:r>
            <a:endParaRPr lang="fr-FR" sz="2180" dirty="0">
              <a:latin typeface="LM Sans 10"/>
              <a:cs typeface="LM Sans 10"/>
            </a:endParaRPr>
          </a:p>
          <a:p>
            <a:pPr marR="1245796" algn="r">
              <a:spcBef>
                <a:spcPts val="1209"/>
              </a:spcBef>
            </a:pPr>
            <a:endParaRPr lang="fr-FR" sz="1090" dirty="0">
              <a:latin typeface="Times New Roman"/>
              <a:cs typeface="Times New Roman"/>
            </a:endParaRPr>
          </a:p>
        </p:txBody>
      </p:sp>
      <p:grpSp>
        <p:nvGrpSpPr>
          <p:cNvPr id="6" name="object 6"/>
          <p:cNvGrpSpPr/>
          <p:nvPr/>
        </p:nvGrpSpPr>
        <p:grpSpPr>
          <a:xfrm>
            <a:off x="7045570" y="3475426"/>
            <a:ext cx="3430258" cy="1935340"/>
            <a:chOff x="2784231" y="1753803"/>
            <a:chExt cx="1731010" cy="976630"/>
          </a:xfrm>
        </p:grpSpPr>
        <p:sp>
          <p:nvSpPr>
            <p:cNvPr id="7" name="object 7"/>
            <p:cNvSpPr/>
            <p:nvPr/>
          </p:nvSpPr>
          <p:spPr>
            <a:xfrm>
              <a:off x="3649965" y="1757302"/>
              <a:ext cx="864235" cy="972185"/>
            </a:xfrm>
            <a:custGeom>
              <a:avLst/>
              <a:gdLst/>
              <a:ahLst/>
              <a:cxnLst/>
              <a:rect l="l" t="t" r="r" b="b"/>
              <a:pathLst>
                <a:path w="864235" h="972185">
                  <a:moveTo>
                    <a:pt x="733850" y="972094"/>
                  </a:moveTo>
                  <a:lnTo>
                    <a:pt x="129932" y="972094"/>
                  </a:lnTo>
                  <a:lnTo>
                    <a:pt x="79264" y="961914"/>
                  </a:lnTo>
                  <a:lnTo>
                    <a:pt x="37973" y="934121"/>
                  </a:lnTo>
                  <a:lnTo>
                    <a:pt x="10179" y="892831"/>
                  </a:lnTo>
                  <a:lnTo>
                    <a:pt x="0" y="842161"/>
                  </a:lnTo>
                  <a:lnTo>
                    <a:pt x="0" y="129932"/>
                  </a:lnTo>
                  <a:lnTo>
                    <a:pt x="10179" y="79264"/>
                  </a:lnTo>
                  <a:lnTo>
                    <a:pt x="37973" y="37973"/>
                  </a:lnTo>
                  <a:lnTo>
                    <a:pt x="79264" y="10179"/>
                  </a:lnTo>
                  <a:lnTo>
                    <a:pt x="129932" y="0"/>
                  </a:lnTo>
                  <a:lnTo>
                    <a:pt x="733850" y="0"/>
                  </a:lnTo>
                  <a:lnTo>
                    <a:pt x="784512" y="10179"/>
                  </a:lnTo>
                  <a:lnTo>
                    <a:pt x="825798" y="37973"/>
                  </a:lnTo>
                  <a:lnTo>
                    <a:pt x="853590" y="79264"/>
                  </a:lnTo>
                  <a:lnTo>
                    <a:pt x="863769" y="129932"/>
                  </a:lnTo>
                  <a:lnTo>
                    <a:pt x="863769" y="842161"/>
                  </a:lnTo>
                  <a:lnTo>
                    <a:pt x="853590" y="892831"/>
                  </a:lnTo>
                  <a:lnTo>
                    <a:pt x="825798" y="934121"/>
                  </a:lnTo>
                  <a:lnTo>
                    <a:pt x="784512" y="961914"/>
                  </a:lnTo>
                  <a:lnTo>
                    <a:pt x="733850" y="972094"/>
                  </a:lnTo>
                  <a:close/>
                </a:path>
              </a:pathLst>
            </a:custGeom>
            <a:solidFill>
              <a:srgbClr val="AAEDFF"/>
            </a:solidFill>
          </p:spPr>
          <p:txBody>
            <a:bodyPr wrap="square" lIns="0" tIns="0" rIns="0" bIns="0" rtlCol="0"/>
            <a:lstStyle/>
            <a:p>
              <a:endParaRPr sz="3567"/>
            </a:p>
          </p:txBody>
        </p:sp>
        <p:sp>
          <p:nvSpPr>
            <p:cNvPr id="8" name="object 8"/>
            <p:cNvSpPr/>
            <p:nvPr/>
          </p:nvSpPr>
          <p:spPr>
            <a:xfrm>
              <a:off x="3649965" y="1757302"/>
              <a:ext cx="864235" cy="972185"/>
            </a:xfrm>
            <a:custGeom>
              <a:avLst/>
              <a:gdLst/>
              <a:ahLst/>
              <a:cxnLst/>
              <a:rect l="l" t="t" r="r" b="b"/>
              <a:pathLst>
                <a:path w="864235" h="972185">
                  <a:moveTo>
                    <a:pt x="129932" y="0"/>
                  </a:moveTo>
                  <a:lnTo>
                    <a:pt x="733850" y="0"/>
                  </a:lnTo>
                  <a:lnTo>
                    <a:pt x="784512" y="10179"/>
                  </a:lnTo>
                  <a:lnTo>
                    <a:pt x="825798" y="37973"/>
                  </a:lnTo>
                  <a:lnTo>
                    <a:pt x="853590" y="79264"/>
                  </a:lnTo>
                  <a:lnTo>
                    <a:pt x="863769" y="129932"/>
                  </a:lnTo>
                  <a:lnTo>
                    <a:pt x="863769" y="842161"/>
                  </a:lnTo>
                  <a:lnTo>
                    <a:pt x="853590" y="892831"/>
                  </a:lnTo>
                  <a:lnTo>
                    <a:pt x="825798" y="934121"/>
                  </a:lnTo>
                  <a:lnTo>
                    <a:pt x="784512" y="961914"/>
                  </a:lnTo>
                  <a:lnTo>
                    <a:pt x="733850" y="972094"/>
                  </a:lnTo>
                  <a:lnTo>
                    <a:pt x="129932" y="972094"/>
                  </a:lnTo>
                  <a:lnTo>
                    <a:pt x="79264" y="961914"/>
                  </a:lnTo>
                  <a:lnTo>
                    <a:pt x="37973" y="934121"/>
                  </a:lnTo>
                  <a:lnTo>
                    <a:pt x="10179" y="892831"/>
                  </a:lnTo>
                  <a:lnTo>
                    <a:pt x="0" y="842161"/>
                  </a:lnTo>
                  <a:lnTo>
                    <a:pt x="0" y="129932"/>
                  </a:lnTo>
                  <a:lnTo>
                    <a:pt x="10179" y="79264"/>
                  </a:lnTo>
                  <a:lnTo>
                    <a:pt x="37973" y="37973"/>
                  </a:lnTo>
                  <a:lnTo>
                    <a:pt x="79264" y="10179"/>
                  </a:lnTo>
                  <a:lnTo>
                    <a:pt x="129932" y="0"/>
                  </a:lnTo>
                  <a:close/>
                </a:path>
              </a:pathLst>
            </a:custGeom>
            <a:ln w="3175">
              <a:solidFill>
                <a:srgbClr val="AAEDFF"/>
              </a:solidFill>
            </a:ln>
          </p:spPr>
          <p:txBody>
            <a:bodyPr wrap="square" lIns="0" tIns="0" rIns="0" bIns="0" rtlCol="0"/>
            <a:lstStyle/>
            <a:p>
              <a:endParaRPr sz="3567"/>
            </a:p>
          </p:txBody>
        </p:sp>
        <p:sp>
          <p:nvSpPr>
            <p:cNvPr id="9" name="object 9"/>
            <p:cNvSpPr/>
            <p:nvPr/>
          </p:nvSpPr>
          <p:spPr>
            <a:xfrm>
              <a:off x="2785136" y="1754709"/>
              <a:ext cx="864235" cy="972185"/>
            </a:xfrm>
            <a:custGeom>
              <a:avLst/>
              <a:gdLst/>
              <a:ahLst/>
              <a:cxnLst/>
              <a:rect l="l" t="t" r="r" b="b"/>
              <a:pathLst>
                <a:path w="864235" h="972185">
                  <a:moveTo>
                    <a:pt x="733846" y="972107"/>
                  </a:moveTo>
                  <a:lnTo>
                    <a:pt x="129932" y="972107"/>
                  </a:lnTo>
                  <a:lnTo>
                    <a:pt x="79262" y="961927"/>
                  </a:lnTo>
                  <a:lnTo>
                    <a:pt x="37972" y="934133"/>
                  </a:lnTo>
                  <a:lnTo>
                    <a:pt x="10179" y="892843"/>
                  </a:lnTo>
                  <a:lnTo>
                    <a:pt x="0" y="842174"/>
                  </a:lnTo>
                  <a:lnTo>
                    <a:pt x="0" y="129932"/>
                  </a:lnTo>
                  <a:lnTo>
                    <a:pt x="10179" y="79262"/>
                  </a:lnTo>
                  <a:lnTo>
                    <a:pt x="37972" y="37972"/>
                  </a:lnTo>
                  <a:lnTo>
                    <a:pt x="79262" y="10179"/>
                  </a:lnTo>
                  <a:lnTo>
                    <a:pt x="129932" y="0"/>
                  </a:lnTo>
                  <a:lnTo>
                    <a:pt x="733846" y="0"/>
                  </a:lnTo>
                  <a:lnTo>
                    <a:pt x="784516" y="10179"/>
                  </a:lnTo>
                  <a:lnTo>
                    <a:pt x="825807" y="37972"/>
                  </a:lnTo>
                  <a:lnTo>
                    <a:pt x="853600" y="79262"/>
                  </a:lnTo>
                  <a:lnTo>
                    <a:pt x="863779" y="129932"/>
                  </a:lnTo>
                  <a:lnTo>
                    <a:pt x="863779" y="842174"/>
                  </a:lnTo>
                  <a:lnTo>
                    <a:pt x="853600" y="892843"/>
                  </a:lnTo>
                  <a:lnTo>
                    <a:pt x="825807" y="934133"/>
                  </a:lnTo>
                  <a:lnTo>
                    <a:pt x="784516" y="961927"/>
                  </a:lnTo>
                  <a:lnTo>
                    <a:pt x="733846" y="972107"/>
                  </a:lnTo>
                  <a:close/>
                </a:path>
              </a:pathLst>
            </a:custGeom>
            <a:solidFill>
              <a:srgbClr val="FFD4D4"/>
            </a:solidFill>
          </p:spPr>
          <p:txBody>
            <a:bodyPr wrap="square" lIns="0" tIns="0" rIns="0" bIns="0" rtlCol="0"/>
            <a:lstStyle/>
            <a:p>
              <a:endParaRPr sz="3567"/>
            </a:p>
          </p:txBody>
        </p:sp>
        <p:sp>
          <p:nvSpPr>
            <p:cNvPr id="10" name="object 10"/>
            <p:cNvSpPr/>
            <p:nvPr/>
          </p:nvSpPr>
          <p:spPr>
            <a:xfrm>
              <a:off x="2785136" y="1754709"/>
              <a:ext cx="864235" cy="972185"/>
            </a:xfrm>
            <a:custGeom>
              <a:avLst/>
              <a:gdLst/>
              <a:ahLst/>
              <a:cxnLst/>
              <a:rect l="l" t="t" r="r" b="b"/>
              <a:pathLst>
                <a:path w="864235" h="972185">
                  <a:moveTo>
                    <a:pt x="129932" y="0"/>
                  </a:moveTo>
                  <a:lnTo>
                    <a:pt x="733846" y="0"/>
                  </a:lnTo>
                  <a:lnTo>
                    <a:pt x="784516" y="10179"/>
                  </a:lnTo>
                  <a:lnTo>
                    <a:pt x="825807" y="37972"/>
                  </a:lnTo>
                  <a:lnTo>
                    <a:pt x="853600" y="79262"/>
                  </a:lnTo>
                  <a:lnTo>
                    <a:pt x="863779" y="129932"/>
                  </a:lnTo>
                  <a:lnTo>
                    <a:pt x="863779" y="842174"/>
                  </a:lnTo>
                  <a:lnTo>
                    <a:pt x="853600" y="892843"/>
                  </a:lnTo>
                  <a:lnTo>
                    <a:pt x="825807" y="934133"/>
                  </a:lnTo>
                  <a:lnTo>
                    <a:pt x="784516" y="961927"/>
                  </a:lnTo>
                  <a:lnTo>
                    <a:pt x="733846" y="972107"/>
                  </a:lnTo>
                  <a:lnTo>
                    <a:pt x="129932" y="972107"/>
                  </a:lnTo>
                  <a:lnTo>
                    <a:pt x="79262" y="961927"/>
                  </a:lnTo>
                  <a:lnTo>
                    <a:pt x="37972" y="934133"/>
                  </a:lnTo>
                  <a:lnTo>
                    <a:pt x="10179" y="892843"/>
                  </a:lnTo>
                  <a:lnTo>
                    <a:pt x="0" y="842174"/>
                  </a:lnTo>
                  <a:lnTo>
                    <a:pt x="0" y="129932"/>
                  </a:lnTo>
                  <a:lnTo>
                    <a:pt x="10179" y="79262"/>
                  </a:lnTo>
                  <a:lnTo>
                    <a:pt x="37972" y="37972"/>
                  </a:lnTo>
                  <a:lnTo>
                    <a:pt x="79262" y="10179"/>
                  </a:lnTo>
                  <a:lnTo>
                    <a:pt x="129932" y="0"/>
                  </a:lnTo>
                  <a:close/>
                </a:path>
              </a:pathLst>
            </a:custGeom>
            <a:ln w="3175">
              <a:solidFill>
                <a:srgbClr val="FFD4D4"/>
              </a:solidFill>
            </a:ln>
          </p:spPr>
          <p:txBody>
            <a:bodyPr wrap="square" lIns="0" tIns="0" rIns="0" bIns="0" rtlCol="0"/>
            <a:lstStyle/>
            <a:p>
              <a:endParaRPr sz="3567"/>
            </a:p>
          </p:txBody>
        </p:sp>
        <p:sp>
          <p:nvSpPr>
            <p:cNvPr id="11" name="object 11"/>
            <p:cNvSpPr/>
            <p:nvPr/>
          </p:nvSpPr>
          <p:spPr>
            <a:xfrm>
              <a:off x="3181429" y="2041851"/>
              <a:ext cx="469265" cy="461009"/>
            </a:xfrm>
            <a:custGeom>
              <a:avLst/>
              <a:gdLst/>
              <a:ahLst/>
              <a:cxnLst/>
              <a:rect l="l" t="t" r="r" b="b"/>
              <a:pathLst>
                <a:path w="469264" h="461010">
                  <a:moveTo>
                    <a:pt x="219852" y="0"/>
                  </a:moveTo>
                  <a:lnTo>
                    <a:pt x="0" y="140282"/>
                  </a:lnTo>
                  <a:lnTo>
                    <a:pt x="8380" y="320358"/>
                  </a:lnTo>
                  <a:lnTo>
                    <a:pt x="339200" y="460640"/>
                  </a:lnTo>
                  <a:lnTo>
                    <a:pt x="469017" y="435515"/>
                  </a:lnTo>
                  <a:lnTo>
                    <a:pt x="469017" y="4190"/>
                  </a:lnTo>
                  <a:lnTo>
                    <a:pt x="219852" y="0"/>
                  </a:lnTo>
                  <a:close/>
                </a:path>
              </a:pathLst>
            </a:custGeom>
            <a:solidFill>
              <a:srgbClr val="FF0000"/>
            </a:solidFill>
          </p:spPr>
          <p:txBody>
            <a:bodyPr wrap="square" lIns="0" tIns="0" rIns="0" bIns="0" rtlCol="0"/>
            <a:lstStyle/>
            <a:p>
              <a:endParaRPr sz="3567"/>
            </a:p>
          </p:txBody>
        </p:sp>
        <p:sp>
          <p:nvSpPr>
            <p:cNvPr id="12" name="object 12"/>
            <p:cNvSpPr/>
            <p:nvPr/>
          </p:nvSpPr>
          <p:spPr>
            <a:xfrm>
              <a:off x="3650446" y="2043939"/>
              <a:ext cx="498475" cy="440055"/>
            </a:xfrm>
            <a:custGeom>
              <a:avLst/>
              <a:gdLst/>
              <a:ahLst/>
              <a:cxnLst/>
              <a:rect l="l" t="t" r="r" b="b"/>
              <a:pathLst>
                <a:path w="498475" h="440055">
                  <a:moveTo>
                    <a:pt x="154951" y="0"/>
                  </a:moveTo>
                  <a:lnTo>
                    <a:pt x="0" y="2101"/>
                  </a:lnTo>
                  <a:lnTo>
                    <a:pt x="0" y="439705"/>
                  </a:lnTo>
                  <a:lnTo>
                    <a:pt x="265921" y="391548"/>
                  </a:lnTo>
                  <a:lnTo>
                    <a:pt x="498342" y="165416"/>
                  </a:lnTo>
                  <a:lnTo>
                    <a:pt x="154951" y="0"/>
                  </a:lnTo>
                  <a:close/>
                </a:path>
              </a:pathLst>
            </a:custGeom>
            <a:solidFill>
              <a:srgbClr val="000080"/>
            </a:solidFill>
          </p:spPr>
          <p:txBody>
            <a:bodyPr wrap="square" lIns="0" tIns="0" rIns="0" bIns="0" rtlCol="0"/>
            <a:lstStyle/>
            <a:p>
              <a:endParaRPr sz="3567"/>
            </a:p>
          </p:txBody>
        </p:sp>
        <p:sp>
          <p:nvSpPr>
            <p:cNvPr id="13" name="object 13"/>
            <p:cNvSpPr/>
            <p:nvPr/>
          </p:nvSpPr>
          <p:spPr>
            <a:xfrm>
              <a:off x="3183531" y="2043939"/>
              <a:ext cx="967740" cy="461009"/>
            </a:xfrm>
            <a:custGeom>
              <a:avLst/>
              <a:gdLst/>
              <a:ahLst/>
              <a:cxnLst/>
              <a:rect l="l" t="t" r="r" b="b"/>
              <a:pathLst>
                <a:path w="967739" h="461010">
                  <a:moveTo>
                    <a:pt x="8363" y="318266"/>
                  </a:moveTo>
                  <a:lnTo>
                    <a:pt x="335010" y="460650"/>
                  </a:lnTo>
                  <a:lnTo>
                    <a:pt x="737027" y="389456"/>
                  </a:lnTo>
                  <a:lnTo>
                    <a:pt x="967346" y="167505"/>
                  </a:lnTo>
                  <a:lnTo>
                    <a:pt x="628145" y="0"/>
                  </a:lnTo>
                  <a:lnTo>
                    <a:pt x="217751" y="0"/>
                  </a:lnTo>
                  <a:lnTo>
                    <a:pt x="0" y="142380"/>
                  </a:lnTo>
                  <a:lnTo>
                    <a:pt x="8363" y="318266"/>
                  </a:lnTo>
                  <a:close/>
                </a:path>
              </a:pathLst>
            </a:custGeom>
            <a:ln w="10624">
              <a:solidFill>
                <a:srgbClr val="000000"/>
              </a:solidFill>
            </a:ln>
          </p:spPr>
          <p:txBody>
            <a:bodyPr wrap="square" lIns="0" tIns="0" rIns="0" bIns="0" rtlCol="0"/>
            <a:lstStyle/>
            <a:p>
              <a:endParaRPr sz="3567"/>
            </a:p>
          </p:txBody>
        </p:sp>
      </p:grpSp>
      <p:sp>
        <p:nvSpPr>
          <p:cNvPr id="14" name="object 14"/>
          <p:cNvSpPr txBox="1"/>
          <p:nvPr/>
        </p:nvSpPr>
        <p:spPr>
          <a:xfrm>
            <a:off x="9390913" y="3230578"/>
            <a:ext cx="509631"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négatifs</a:t>
            </a:r>
            <a:endParaRPr sz="1090" dirty="0">
              <a:latin typeface="Times New Roman"/>
              <a:cs typeface="Times New Roman"/>
            </a:endParaRPr>
          </a:p>
        </p:txBody>
      </p:sp>
      <p:sp>
        <p:nvSpPr>
          <p:cNvPr id="15" name="object 15"/>
          <p:cNvSpPr txBox="1"/>
          <p:nvPr/>
        </p:nvSpPr>
        <p:spPr>
          <a:xfrm>
            <a:off x="8257171" y="4328583"/>
            <a:ext cx="236570" cy="199504"/>
          </a:xfrm>
          <a:prstGeom prst="rect">
            <a:avLst/>
          </a:prstGeom>
        </p:spPr>
        <p:txBody>
          <a:bodyPr vert="horz" wrap="square" lIns="0" tIns="31459" rIns="0" bIns="0" rtlCol="0">
            <a:spAutoFit/>
          </a:bodyPr>
          <a:lstStyle/>
          <a:p>
            <a:pPr marL="25168">
              <a:spcBef>
                <a:spcPts val="248"/>
              </a:spcBef>
            </a:pPr>
            <a:r>
              <a:rPr sz="1090" spc="20" dirty="0">
                <a:solidFill>
                  <a:srgbClr val="FFFFFF"/>
                </a:solidFill>
                <a:latin typeface="Times New Roman"/>
                <a:cs typeface="Times New Roman"/>
              </a:rPr>
              <a:t>VP</a:t>
            </a:r>
            <a:endParaRPr sz="1090">
              <a:latin typeface="Times New Roman"/>
              <a:cs typeface="Times New Roman"/>
            </a:endParaRPr>
          </a:p>
        </p:txBody>
      </p:sp>
      <p:sp>
        <p:nvSpPr>
          <p:cNvPr id="16" name="object 16"/>
          <p:cNvSpPr txBox="1"/>
          <p:nvPr/>
        </p:nvSpPr>
        <p:spPr>
          <a:xfrm>
            <a:off x="8899442" y="4274642"/>
            <a:ext cx="211403" cy="199504"/>
          </a:xfrm>
          <a:prstGeom prst="rect">
            <a:avLst/>
          </a:prstGeom>
        </p:spPr>
        <p:txBody>
          <a:bodyPr vert="horz" wrap="square" lIns="0" tIns="31459" rIns="0" bIns="0" rtlCol="0">
            <a:spAutoFit/>
          </a:bodyPr>
          <a:lstStyle/>
          <a:p>
            <a:pPr marL="25168">
              <a:spcBef>
                <a:spcPts val="248"/>
              </a:spcBef>
            </a:pPr>
            <a:r>
              <a:rPr sz="1090" spc="10" dirty="0">
                <a:solidFill>
                  <a:srgbClr val="FFFFFF"/>
                </a:solidFill>
                <a:latin typeface="Times New Roman"/>
                <a:cs typeface="Times New Roman"/>
              </a:rPr>
              <a:t>FP</a:t>
            </a:r>
            <a:endParaRPr sz="1090">
              <a:latin typeface="Times New Roman"/>
              <a:cs typeface="Times New Roman"/>
            </a:endParaRPr>
          </a:p>
        </p:txBody>
      </p:sp>
      <p:sp>
        <p:nvSpPr>
          <p:cNvPr id="17" name="object 17"/>
          <p:cNvSpPr txBox="1"/>
          <p:nvPr/>
        </p:nvSpPr>
        <p:spPr>
          <a:xfrm>
            <a:off x="7174212" y="3984197"/>
            <a:ext cx="236570"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FN</a:t>
            </a:r>
            <a:endParaRPr sz="1090">
              <a:latin typeface="Times New Roman"/>
              <a:cs typeface="Times New Roman"/>
            </a:endParaRPr>
          </a:p>
        </p:txBody>
      </p:sp>
      <p:sp>
        <p:nvSpPr>
          <p:cNvPr id="18" name="object 18"/>
          <p:cNvSpPr txBox="1"/>
          <p:nvPr/>
        </p:nvSpPr>
        <p:spPr>
          <a:xfrm>
            <a:off x="9482073" y="3909511"/>
            <a:ext cx="260478" cy="199504"/>
          </a:xfrm>
          <a:prstGeom prst="rect">
            <a:avLst/>
          </a:prstGeom>
        </p:spPr>
        <p:txBody>
          <a:bodyPr vert="horz" wrap="square" lIns="0" tIns="31459" rIns="0" bIns="0" rtlCol="0">
            <a:spAutoFit/>
          </a:bodyPr>
          <a:lstStyle/>
          <a:p>
            <a:pPr marL="25168">
              <a:spcBef>
                <a:spcPts val="248"/>
              </a:spcBef>
            </a:pPr>
            <a:r>
              <a:rPr sz="1090" spc="20" dirty="0">
                <a:latin typeface="Times New Roman"/>
                <a:cs typeface="Times New Roman"/>
              </a:rPr>
              <a:t>VN</a:t>
            </a:r>
            <a:endParaRPr sz="1090">
              <a:latin typeface="Times New Roman"/>
              <a:cs typeface="Times New Roman"/>
            </a:endParaRPr>
          </a:p>
        </p:txBody>
      </p:sp>
      <p:sp>
        <p:nvSpPr>
          <p:cNvPr id="19" name="object 19"/>
          <p:cNvSpPr txBox="1"/>
          <p:nvPr/>
        </p:nvSpPr>
        <p:spPr>
          <a:xfrm>
            <a:off x="8442876" y="4594136"/>
            <a:ext cx="564999" cy="199504"/>
          </a:xfrm>
          <a:prstGeom prst="rect">
            <a:avLst/>
          </a:prstGeom>
        </p:spPr>
        <p:txBody>
          <a:bodyPr vert="horz" wrap="square" lIns="0" tIns="31459" rIns="0" bIns="0" rtlCol="0">
            <a:spAutoFit/>
          </a:bodyPr>
          <a:lstStyle/>
          <a:p>
            <a:pPr marL="25168">
              <a:spcBef>
                <a:spcPts val="248"/>
              </a:spcBef>
            </a:pPr>
            <a:r>
              <a:rPr sz="1090" dirty="0">
                <a:solidFill>
                  <a:srgbClr val="FFFFFF"/>
                </a:solidFill>
                <a:latin typeface="Times New Roman"/>
                <a:cs typeface="Times New Roman"/>
              </a:rPr>
              <a:t>sélection</a:t>
            </a:r>
            <a:endParaRPr sz="1090">
              <a:latin typeface="Times New Roman"/>
              <a:cs typeface="Times New Roman"/>
            </a:endParaRPr>
          </a:p>
        </p:txBody>
      </p:sp>
      <p:sp>
        <p:nvSpPr>
          <p:cNvPr id="25" name="object 25"/>
          <p:cNvSpPr txBox="1">
            <a:spLocks noGrp="1"/>
          </p:cNvSpPr>
          <p:nvPr>
            <p:ph type="ftr" sz="quarter" idx="5"/>
          </p:nvPr>
        </p:nvSpPr>
        <p:spPr>
          <a:xfrm>
            <a:off x="9531292" y="12874487"/>
            <a:ext cx="8154099" cy="166712"/>
          </a:xfrm>
          <a:prstGeom prst="rect">
            <a:avLst/>
          </a:prstGeom>
        </p:spPr>
        <p:txBody>
          <a:bodyPr vert="horz" wrap="square" lIns="0" tIns="0" rIns="0" bIns="0" rtlCol="0" anchor="ctr">
            <a:spAutoFit/>
          </a:bodyPr>
          <a:lstStyle/>
          <a:p>
            <a:pPr marL="25168">
              <a:lnSpc>
                <a:spcPts val="1338"/>
              </a:lnSpc>
            </a:pPr>
            <a:r>
              <a:rPr spc="-10" dirty="0"/>
              <a:t>D. Lingrand</a:t>
            </a:r>
            <a:r>
              <a:rPr spc="337" dirty="0"/>
              <a:t> </a:t>
            </a:r>
            <a:r>
              <a:rPr spc="-10" dirty="0"/>
              <a:t>(SI4)</a:t>
            </a:r>
          </a:p>
        </p:txBody>
      </p:sp>
      <p:sp>
        <p:nvSpPr>
          <p:cNvPr id="27" name="object 27"/>
          <p:cNvSpPr txBox="1">
            <a:spLocks noGrp="1"/>
          </p:cNvSpPr>
          <p:nvPr>
            <p:ph type="dt" sz="half" idx="6"/>
          </p:nvPr>
        </p:nvSpPr>
        <p:spPr>
          <a:xfrm>
            <a:off x="3189215" y="12874487"/>
            <a:ext cx="5436066" cy="166712"/>
          </a:xfrm>
          <a:prstGeom prst="rect">
            <a:avLst/>
          </a:prstGeom>
        </p:spPr>
        <p:txBody>
          <a:bodyPr vert="horz" wrap="square" lIns="0" tIns="0" rIns="0" bIns="0" rtlCol="0" anchor="ctr">
            <a:spAutoFit/>
          </a:bodyPr>
          <a:lstStyle/>
          <a:p>
            <a:pPr marL="25168">
              <a:lnSpc>
                <a:spcPts val="1338"/>
              </a:lnSpc>
            </a:pPr>
            <a:r>
              <a:rPr spc="-10" dirty="0"/>
              <a:t>2020 -</a:t>
            </a:r>
            <a:r>
              <a:rPr spc="-119" dirty="0"/>
              <a:t> </a:t>
            </a:r>
            <a:r>
              <a:rPr spc="-10" dirty="0"/>
              <a:t>2021</a:t>
            </a:r>
          </a:p>
        </p:txBody>
      </p:sp>
      <p:sp>
        <p:nvSpPr>
          <p:cNvPr id="28" name="object 28"/>
          <p:cNvSpPr txBox="1">
            <a:spLocks noGrp="1"/>
          </p:cNvSpPr>
          <p:nvPr>
            <p:ph type="sldNum" sz="quarter" idx="7"/>
          </p:nvPr>
        </p:nvSpPr>
        <p:spPr>
          <a:xfrm>
            <a:off x="20119596" y="12874487"/>
            <a:ext cx="5436066" cy="166712"/>
          </a:xfrm>
          <a:prstGeom prst="rect">
            <a:avLst/>
          </a:prstGeom>
        </p:spPr>
        <p:txBody>
          <a:bodyPr vert="horz" wrap="square" lIns="0" tIns="0" rIns="0" bIns="0" rtlCol="0" anchor="ctr">
            <a:spAutoFit/>
          </a:bodyPr>
          <a:lstStyle/>
          <a:p>
            <a:pPr marL="75503">
              <a:lnSpc>
                <a:spcPts val="1338"/>
              </a:lnSpc>
            </a:pPr>
            <a:fld id="{81D60167-4931-47E6-BA6A-407CBD079E47}" type="slidenum">
              <a:rPr spc="-10" dirty="0"/>
              <a:pPr marL="75503">
                <a:lnSpc>
                  <a:spcPts val="1338"/>
                </a:lnSpc>
              </a:pPr>
              <a:t>47</a:t>
            </a:fld>
            <a:r>
              <a:rPr spc="-277" dirty="0"/>
              <a:t> </a:t>
            </a:r>
            <a:r>
              <a:rPr spc="-10" dirty="0"/>
              <a:t>/</a:t>
            </a:r>
            <a:r>
              <a:rPr spc="-268" dirty="0"/>
              <a:t> </a:t>
            </a:r>
            <a:r>
              <a:rPr spc="-10" dirty="0"/>
              <a:t>20</a:t>
            </a:r>
          </a:p>
        </p:txBody>
      </p:sp>
      <p:sp>
        <p:nvSpPr>
          <p:cNvPr id="30" name="ZoneTexte 29">
            <a:extLst>
              <a:ext uri="{FF2B5EF4-FFF2-40B4-BE49-F238E27FC236}">
                <a16:creationId xmlns:a16="http://schemas.microsoft.com/office/drawing/2014/main" id="{2A3B79CD-EB61-3F6F-2024-95AA3D35B173}"/>
              </a:ext>
            </a:extLst>
          </p:cNvPr>
          <p:cNvSpPr txBox="1"/>
          <p:nvPr/>
        </p:nvSpPr>
        <p:spPr>
          <a:xfrm>
            <a:off x="7307639" y="3214580"/>
            <a:ext cx="1488065" cy="260071"/>
          </a:xfrm>
          <a:prstGeom prst="rect">
            <a:avLst/>
          </a:prstGeom>
          <a:noFill/>
        </p:spPr>
        <p:txBody>
          <a:bodyPr wrap="square">
            <a:spAutoFit/>
          </a:bodyPr>
          <a:lstStyle/>
          <a:p>
            <a:r>
              <a:rPr lang="fr-FR" sz="1090" spc="20" dirty="0">
                <a:latin typeface="Times New Roman"/>
                <a:cs typeface="Times New Roman"/>
              </a:rPr>
              <a:t>positifs</a:t>
            </a:r>
          </a:p>
        </p:txBody>
      </p:sp>
      <p:pic>
        <p:nvPicPr>
          <p:cNvPr id="5" name="Image 4">
            <a:extLst>
              <a:ext uri="{FF2B5EF4-FFF2-40B4-BE49-F238E27FC236}">
                <a16:creationId xmlns:a16="http://schemas.microsoft.com/office/drawing/2014/main" id="{FB17B715-95A9-3FBD-2D19-9B8C2B8565C2}"/>
              </a:ext>
            </a:extLst>
          </p:cNvPr>
          <p:cNvPicPr>
            <a:picLocks noChangeAspect="1"/>
          </p:cNvPicPr>
          <p:nvPr/>
        </p:nvPicPr>
        <p:blipFill>
          <a:blip r:embed="rId2"/>
          <a:stretch>
            <a:fillRect/>
          </a:stretch>
        </p:blipFill>
        <p:spPr>
          <a:xfrm>
            <a:off x="486757" y="3021126"/>
            <a:ext cx="5993130" cy="3545027"/>
          </a:xfrm>
          <a:prstGeom prst="rect">
            <a:avLst/>
          </a:prstGeom>
        </p:spPr>
      </p:pic>
      <p:sp>
        <p:nvSpPr>
          <p:cNvPr id="4" name="ZoneTexte 3">
            <a:extLst>
              <a:ext uri="{FF2B5EF4-FFF2-40B4-BE49-F238E27FC236}">
                <a16:creationId xmlns:a16="http://schemas.microsoft.com/office/drawing/2014/main" id="{F6D1BA0C-EA3E-4790-47A9-7A2E80399DDC}"/>
              </a:ext>
            </a:extLst>
          </p:cNvPr>
          <p:cNvSpPr txBox="1"/>
          <p:nvPr/>
        </p:nvSpPr>
        <p:spPr>
          <a:xfrm>
            <a:off x="219843" y="115311"/>
            <a:ext cx="12191999" cy="519245"/>
          </a:xfrm>
          <a:prstGeom prst="rect">
            <a:avLst/>
          </a:prstGeom>
          <a:noFill/>
        </p:spPr>
        <p:txBody>
          <a:bodyPr wrap="square" rtlCol="0">
            <a:spAutoFit/>
          </a:bodyPr>
          <a:lstStyle/>
          <a:p>
            <a:r>
              <a:rPr lang="fr-FR" sz="2774" b="1" cap="all" dirty="0">
                <a:solidFill>
                  <a:srgbClr val="C79A52"/>
                </a:solidFill>
                <a:latin typeface="open sans" panose="020B0606030504020204" pitchFamily="34" charset="0"/>
                <a:ea typeface="+mj-ea"/>
              </a:rPr>
              <a:t>Vrai Faux positifs négatifs</a:t>
            </a:r>
          </a:p>
        </p:txBody>
      </p:sp>
    </p:spTree>
    <p:extLst>
      <p:ext uri="{BB962C8B-B14F-4D97-AF65-F5344CB8AC3E}">
        <p14:creationId xmlns:p14="http://schemas.microsoft.com/office/powerpoint/2010/main" val="760722903"/>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9D767-CFA8-9998-93F5-5525B39E1AB1}"/>
              </a:ext>
            </a:extLst>
          </p:cNvPr>
          <p:cNvSpPr>
            <a:spLocks noGrp="1"/>
          </p:cNvSpPr>
          <p:nvPr>
            <p:ph type="title"/>
          </p:nvPr>
        </p:nvSpPr>
        <p:spPr/>
        <p:txBody>
          <a:bodyPr/>
          <a:lstStyle/>
          <a:p>
            <a:pPr algn="l"/>
            <a:r>
              <a:rPr lang="fr-FR" b="1" cap="all" dirty="0">
                <a:solidFill>
                  <a:srgbClr val="C79A52"/>
                </a:solidFill>
                <a:latin typeface="open sans" panose="020B0606030504020204" pitchFamily="34" charset="0"/>
                <a:cs typeface="+mn-cs"/>
              </a:rPr>
              <a:t>Comprendre </a:t>
            </a:r>
            <a:r>
              <a:rPr lang="fr-FR" b="1" cap="all" dirty="0" err="1">
                <a:solidFill>
                  <a:srgbClr val="C79A52"/>
                </a:solidFill>
                <a:latin typeface="open sans" panose="020B0606030504020204" pitchFamily="34" charset="0"/>
                <a:cs typeface="+mn-cs"/>
              </a:rPr>
              <a:t>overfitting</a:t>
            </a:r>
            <a:r>
              <a:rPr lang="fr-FR" b="1" cap="all" dirty="0">
                <a:solidFill>
                  <a:srgbClr val="C79A52"/>
                </a:solidFill>
                <a:latin typeface="open sans" panose="020B0606030504020204" pitchFamily="34" charset="0"/>
                <a:cs typeface="+mn-cs"/>
              </a:rPr>
              <a:t> et </a:t>
            </a:r>
            <a:r>
              <a:rPr lang="fr-FR" b="1" cap="all" dirty="0" err="1">
                <a:solidFill>
                  <a:srgbClr val="C79A52"/>
                </a:solidFill>
                <a:latin typeface="open sans" panose="020B0606030504020204" pitchFamily="34" charset="0"/>
                <a:cs typeface="+mn-cs"/>
              </a:rPr>
              <a:t>underfitting</a:t>
            </a:r>
            <a:endParaRPr lang="fr-FR" b="1" cap="all" dirty="0">
              <a:solidFill>
                <a:srgbClr val="C79A52"/>
              </a:solidFill>
              <a:latin typeface="open sans" panose="020B0606030504020204" pitchFamily="34" charset="0"/>
              <a:cs typeface="+mn-cs"/>
            </a:endParaRPr>
          </a:p>
        </p:txBody>
      </p:sp>
      <p:sp>
        <p:nvSpPr>
          <p:cNvPr id="3" name="Espace réservé du texte 2">
            <a:extLst>
              <a:ext uri="{FF2B5EF4-FFF2-40B4-BE49-F238E27FC236}">
                <a16:creationId xmlns:a16="http://schemas.microsoft.com/office/drawing/2014/main" id="{4AA1C2CC-22B9-D354-FDDE-F974AF0CE4C0}"/>
              </a:ext>
            </a:extLst>
          </p:cNvPr>
          <p:cNvSpPr>
            <a:spLocks noGrp="1"/>
          </p:cNvSpPr>
          <p:nvPr>
            <p:ph type="body" idx="1"/>
          </p:nvPr>
        </p:nvSpPr>
        <p:spPr/>
        <p:txBody>
          <a:bodyPr>
            <a:normAutofit/>
          </a:bodyPr>
          <a:lstStyle/>
          <a:p>
            <a:pPr algn="l">
              <a:buFont typeface="Arial" panose="020B0604020202020204" pitchFamily="34" charset="0"/>
              <a:buChar char="•"/>
            </a:pPr>
            <a:r>
              <a:rPr lang="fr-FR" sz="2000" b="1" dirty="0">
                <a:latin typeface="+mn-lt"/>
                <a:cs typeface="+mn-cs"/>
              </a:rPr>
              <a:t>Sur apprentissage :</a:t>
            </a:r>
          </a:p>
          <a:p>
            <a:pPr lvl="1"/>
            <a:r>
              <a:rPr lang="fr-FR" sz="2000" dirty="0">
                <a:latin typeface="+mn-lt"/>
                <a:cs typeface="+mn-cs"/>
              </a:rPr>
              <a:t>Cela représente un modèle qui a appris par cœur ses données d’entrainement, qui fonctionne donc bien sur le jeu d’entrainement mais pas de validation. Il effectue alors de mauvaise prédiction sur de nouvelles, car elles ne sont pas exactement les mêmes que celle du jeu d’entrainement. Pour y remédier, il faut améliorer la flexibilité du modèle.</a:t>
            </a:r>
          </a:p>
          <a:p>
            <a:pPr marL="457200" lvl="1" indent="0">
              <a:buNone/>
            </a:pPr>
            <a:endParaRPr lang="fr-FR" sz="2000" dirty="0">
              <a:latin typeface="+mn-lt"/>
              <a:cs typeface="+mn-cs"/>
            </a:endParaRPr>
          </a:p>
          <a:p>
            <a:pPr algn="l">
              <a:buFont typeface="Arial" panose="020B0604020202020204" pitchFamily="34" charset="0"/>
              <a:buChar char="•"/>
            </a:pPr>
            <a:r>
              <a:rPr lang="fr-FR" sz="2000" b="1" dirty="0">
                <a:latin typeface="+mn-lt"/>
                <a:cs typeface="+mn-cs"/>
              </a:rPr>
              <a:t>Sous apprentissage :</a:t>
            </a:r>
          </a:p>
          <a:p>
            <a:pPr lvl="1"/>
            <a:r>
              <a:rPr lang="fr-FR" sz="2000" dirty="0">
                <a:latin typeface="+mn-lt"/>
                <a:cs typeface="+mn-cs"/>
              </a:rPr>
              <a:t>Ce cas-ci représente un modèle qui n’arrive pas à déduire des informations du jeu de données. Il n’apprend donc pas assez et réalise de mauvaise prédiction sur le jeu d’entrainement. Il faut donc complexifier le réseau, car il ne taille pas bien par rapport aux types de données d’entrées. En effet, il n’arrive pas à capter la relation entre les données d’entrées et leur label.</a:t>
            </a:r>
          </a:p>
          <a:p>
            <a:endParaRPr lang="fr-FR" sz="1800" dirty="0"/>
          </a:p>
        </p:txBody>
      </p:sp>
    </p:spTree>
    <p:extLst>
      <p:ext uri="{BB962C8B-B14F-4D97-AF65-F5344CB8AC3E}">
        <p14:creationId xmlns:p14="http://schemas.microsoft.com/office/powerpoint/2010/main" val="1778905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201" name="Group 820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8202" name="Freeform: Shape 820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05" name="Rectangle 820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Isosceles Triangle 8206">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Schéma représentant l'underfitting, le cas idéal et l'overfitting">
            <a:extLst>
              <a:ext uri="{FF2B5EF4-FFF2-40B4-BE49-F238E27FC236}">
                <a16:creationId xmlns:a16="http://schemas.microsoft.com/office/drawing/2014/main" id="{D92B0D58-B987-18A5-28DD-1FF25656D2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1491834"/>
            <a:ext cx="10905066" cy="387433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1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205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8" name="Freeform: Shape 205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9" name="Rectangle 205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ectangle 206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1" name="Freeform: Shape 206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65" name="Isosceles Triangle 206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onnées intelligence artificielle Off 69%">
            <a:extLst>
              <a:ext uri="{FF2B5EF4-FFF2-40B4-BE49-F238E27FC236}">
                <a16:creationId xmlns:a16="http://schemas.microsoft.com/office/drawing/2014/main" id="{D6B420AE-1A5D-DC35-CA27-44E85FA04A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94296" y="643467"/>
            <a:ext cx="740340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67" name="Isosceles Triangle 206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2752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3B43A57-FCB0-D22C-0A48-855AC95274EF}"/>
              </a:ext>
            </a:extLst>
          </p:cNvPr>
          <p:cNvSpPr txBox="1"/>
          <p:nvPr/>
        </p:nvSpPr>
        <p:spPr>
          <a:xfrm>
            <a:off x="666205" y="2188756"/>
            <a:ext cx="11299371" cy="646331"/>
          </a:xfrm>
          <a:prstGeom prst="rect">
            <a:avLst/>
          </a:prstGeom>
          <a:noFill/>
        </p:spPr>
        <p:txBody>
          <a:bodyPr wrap="square">
            <a:spAutoFit/>
          </a:bodyPr>
          <a:lstStyle/>
          <a:p>
            <a:r>
              <a:rPr lang="fr-FR" b="0" i="0" u="none" strike="noStrike" dirty="0">
                <a:solidFill>
                  <a:srgbClr val="1C1C1C"/>
                </a:solidFill>
                <a:effectLst/>
                <a:latin typeface="Merriweather" panose="020F0502020204030204" pitchFamily="34" charset="0"/>
              </a:rPr>
              <a:t>Le SVM appartient à la catégorie des </a:t>
            </a:r>
            <a:r>
              <a:rPr lang="fr-FR" b="0" i="1" u="none" strike="noStrike" dirty="0">
                <a:solidFill>
                  <a:srgbClr val="1C1C1C"/>
                </a:solidFill>
                <a:effectLst/>
                <a:latin typeface="Merriweather" panose="020F0502020204030204" pitchFamily="34" charset="0"/>
              </a:rPr>
              <a:t>classificateurs linéaires</a:t>
            </a:r>
            <a:r>
              <a:rPr lang="fr-FR" b="0" i="0" u="none" strike="noStrike" dirty="0">
                <a:solidFill>
                  <a:srgbClr val="1C1C1C"/>
                </a:solidFill>
                <a:effectLst/>
                <a:latin typeface="Merriweather" panose="020F0502020204030204" pitchFamily="34" charset="0"/>
              </a:rPr>
              <a:t> (qui utilisent une séparation linéaire des données), et qui dispose de sa méthode à lui pour trouver la frontière entre les catégories.</a:t>
            </a:r>
            <a:endParaRPr lang="fr-FR" dirty="0"/>
          </a:p>
        </p:txBody>
      </p:sp>
      <p:sp>
        <p:nvSpPr>
          <p:cNvPr id="6" name="Titre 1">
            <a:extLst>
              <a:ext uri="{FF2B5EF4-FFF2-40B4-BE49-F238E27FC236}">
                <a16:creationId xmlns:a16="http://schemas.microsoft.com/office/drawing/2014/main" id="{24E69932-2591-E321-0A99-7A9618DC04CC}"/>
              </a:ext>
            </a:extLst>
          </p:cNvPr>
          <p:cNvSpPr>
            <a:spLocks noGrp="1"/>
          </p:cNvSpPr>
          <p:nvPr>
            <p:ph type="title"/>
          </p:nvPr>
        </p:nvSpPr>
        <p:spPr>
          <a:xfrm>
            <a:off x="838200" y="365125"/>
            <a:ext cx="10515600" cy="1325563"/>
          </a:xfrm>
        </p:spPr>
        <p:txBody>
          <a:bodyPr/>
          <a:lstStyle/>
          <a:p>
            <a:pPr algn="l"/>
            <a:r>
              <a:rPr lang="fr-FR" b="1" cap="all" dirty="0">
                <a:solidFill>
                  <a:srgbClr val="C79A52"/>
                </a:solidFill>
                <a:latin typeface="open sans" panose="020B0606030504020204" pitchFamily="34" charset="0"/>
                <a:cs typeface="+mn-cs"/>
              </a:rPr>
              <a:t>SVM : </a:t>
            </a:r>
            <a:r>
              <a:rPr lang="fr-FR" b="1" cap="all" dirty="0">
                <a:solidFill>
                  <a:srgbClr val="C79A52"/>
                </a:solidFill>
                <a:latin typeface="open sans" panose="020B0606030504020204" pitchFamily="34" charset="0"/>
                <a:cs typeface="+mn-cs"/>
                <a:hlinkClick r:id="rId2">
                  <a:extLst>
                    <a:ext uri="{A12FA001-AC4F-418D-AE19-62706E023703}">
                      <ahyp:hlinkClr xmlns:ahyp="http://schemas.microsoft.com/office/drawing/2018/hyperlinkcolor" val="tx"/>
                    </a:ext>
                  </a:extLst>
                </a:hlinkClick>
              </a:rPr>
              <a:t>Problème de classification, SVM : C'est quoi, au juste ?</a:t>
            </a:r>
            <a:endParaRPr lang="fr-FR" b="1" cap="all" dirty="0">
              <a:solidFill>
                <a:srgbClr val="C79A52"/>
              </a:solidFill>
              <a:latin typeface="open sans" panose="020B0606030504020204" pitchFamily="34" charset="0"/>
              <a:cs typeface="+mn-cs"/>
            </a:endParaRPr>
          </a:p>
        </p:txBody>
      </p:sp>
      <p:pic>
        <p:nvPicPr>
          <p:cNvPr id="10242" name="Picture 2" descr="Figure 1. L'objet à classer (le triangle noir) est-il un rond rouge ou bien un carré bleu ? ">
            <a:extLst>
              <a:ext uri="{FF2B5EF4-FFF2-40B4-BE49-F238E27FC236}">
                <a16:creationId xmlns:a16="http://schemas.microsoft.com/office/drawing/2014/main" id="{B48C2B26-74C0-008F-49C7-91B25889D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29000"/>
            <a:ext cx="2654300" cy="26035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igure 2. Notre SVM, muni des données d'entraînement (les carrés bleus et les ronds rouges déjà indiqués comme tels par l'utilisateur), a tranché : le triangle noir est en fait un carré bleu.">
            <a:extLst>
              <a:ext uri="{FF2B5EF4-FFF2-40B4-BE49-F238E27FC236}">
                <a16:creationId xmlns:a16="http://schemas.microsoft.com/office/drawing/2014/main" id="{BFDE892F-F1B1-03C4-FCE7-8D45B0C954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381" y="3577228"/>
            <a:ext cx="26543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830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F35DEB-ED33-BF73-13AA-2AF1D0C6A79D}"/>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fr-FR" b="1" cap="all" dirty="0">
                <a:solidFill>
                  <a:srgbClr val="C79A52"/>
                </a:solidFill>
                <a:latin typeface="open sans" panose="020B0606030504020204" pitchFamily="34" charset="0"/>
                <a:cs typeface="+mn-cs"/>
              </a:rPr>
              <a:t>Comment mettre en place cette frontière ?</a:t>
            </a:r>
          </a:p>
        </p:txBody>
      </p:sp>
      <p:pic>
        <p:nvPicPr>
          <p:cNvPr id="4" name="Image 3">
            <a:extLst>
              <a:ext uri="{FF2B5EF4-FFF2-40B4-BE49-F238E27FC236}">
                <a16:creationId xmlns:a16="http://schemas.microsoft.com/office/drawing/2014/main" id="{3D0C4AA4-517D-0B8A-0BC7-BF972648F0DE}"/>
              </a:ext>
            </a:extLst>
          </p:cNvPr>
          <p:cNvPicPr>
            <a:picLocks noChangeAspect="1"/>
          </p:cNvPicPr>
          <p:nvPr/>
        </p:nvPicPr>
        <p:blipFill>
          <a:blip r:embed="rId2"/>
          <a:stretch>
            <a:fillRect/>
          </a:stretch>
        </p:blipFill>
        <p:spPr>
          <a:xfrm>
            <a:off x="838198" y="2078291"/>
            <a:ext cx="10515599" cy="2339720"/>
          </a:xfrm>
          <a:prstGeom prst="rect">
            <a:avLst/>
          </a:prstGeom>
        </p:spPr>
      </p:pic>
    </p:spTree>
    <p:extLst>
      <p:ext uri="{BB962C8B-B14F-4D97-AF65-F5344CB8AC3E}">
        <p14:creationId xmlns:p14="http://schemas.microsoft.com/office/powerpoint/2010/main" val="3466963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Questions pour le voyage">
            <a:extLst>
              <a:ext uri="{FF2B5EF4-FFF2-40B4-BE49-F238E27FC236}">
                <a16:creationId xmlns:a16="http://schemas.microsoft.com/office/drawing/2014/main" id="{3C4DE667-FE06-7BF5-C0C1-2B5F829BF0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6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re 3">
            <a:extLst>
              <a:ext uri="{FF2B5EF4-FFF2-40B4-BE49-F238E27FC236}">
                <a16:creationId xmlns:a16="http://schemas.microsoft.com/office/drawing/2014/main" id="{7CADB4AB-014A-C1D0-D006-9A7C510D6FED}"/>
              </a:ext>
            </a:extLst>
          </p:cNvPr>
          <p:cNvSpPr>
            <a:spLocks noGrp="1"/>
          </p:cNvSpPr>
          <p:nvPr>
            <p:ph type="title"/>
          </p:nvPr>
        </p:nvSpPr>
        <p:spPr>
          <a:xfrm>
            <a:off x="643467" y="321734"/>
            <a:ext cx="10905066" cy="1135737"/>
          </a:xfrm>
        </p:spPr>
        <p:txBody>
          <a:bodyPr>
            <a:normAutofit/>
          </a:bodyPr>
          <a:lstStyle/>
          <a:p>
            <a:r>
              <a:rPr lang="fr-FR" sz="3600" b="1" dirty="0">
                <a:effectLst/>
                <a:latin typeface="Verdana" panose="020B0604030504040204" pitchFamily="34" charset="0"/>
              </a:rPr>
              <a:t>Introduction </a:t>
            </a:r>
            <a:r>
              <a:rPr lang="fr-FR" sz="3600" b="1" dirty="0" err="1">
                <a:effectLst/>
                <a:latin typeface="Verdana" panose="020B0604030504040204" pitchFamily="34" charset="0"/>
              </a:rPr>
              <a:t>générale</a:t>
            </a:r>
            <a:r>
              <a:rPr lang="fr-FR" sz="3600" b="1" dirty="0">
                <a:effectLst/>
                <a:latin typeface="Verdana" panose="020B0604030504040204" pitchFamily="34" charset="0"/>
              </a:rPr>
              <a:t> </a:t>
            </a:r>
            <a:br>
              <a:rPr lang="fr-FR" sz="3600" dirty="0"/>
            </a:br>
            <a:endParaRPr lang="fr-FR" sz="3600" dirty="0"/>
          </a:p>
        </p:txBody>
      </p:sp>
      <p:sp>
        <p:nvSpPr>
          <p:cNvPr id="5" name="Espace réservé du texte 4">
            <a:extLst>
              <a:ext uri="{FF2B5EF4-FFF2-40B4-BE49-F238E27FC236}">
                <a16:creationId xmlns:a16="http://schemas.microsoft.com/office/drawing/2014/main" id="{1A691D3E-9FC7-CC50-1755-20BB2F0E1558}"/>
              </a:ext>
            </a:extLst>
          </p:cNvPr>
          <p:cNvSpPr>
            <a:spLocks noGrp="1"/>
          </p:cNvSpPr>
          <p:nvPr>
            <p:ph type="body" idx="1"/>
          </p:nvPr>
        </p:nvSpPr>
        <p:spPr>
          <a:xfrm>
            <a:off x="670705" y="2506966"/>
            <a:ext cx="4008384" cy="4393982"/>
          </a:xfrm>
        </p:spPr>
        <p:txBody>
          <a:bodyPr>
            <a:normAutofit/>
          </a:bodyPr>
          <a:lstStyle/>
          <a:p>
            <a:pPr marL="0" indent="0">
              <a:buNone/>
            </a:pPr>
            <a:r>
              <a:rPr lang="fr-FR" sz="2300" b="1" dirty="0">
                <a:solidFill>
                  <a:schemeClr val="tx2"/>
                </a:solidFill>
                <a:latin typeface="Verdana" panose="020B0604030504040204" pitchFamily="34" charset="0"/>
                <a:ea typeface="+mj-ea"/>
              </a:rPr>
              <a:t>Définition</a:t>
            </a:r>
            <a:r>
              <a:rPr lang="fr-FR" sz="2000" b="1" dirty="0">
                <a:effectLst/>
                <a:latin typeface="Verdana" panose="020B0604030504040204" pitchFamily="34" charset="0"/>
              </a:rPr>
              <a:t> </a:t>
            </a:r>
            <a:r>
              <a:rPr lang="fr-FR" sz="2300" b="1" dirty="0">
                <a:solidFill>
                  <a:schemeClr val="tx2"/>
                </a:solidFill>
                <a:latin typeface="Verdana" panose="020B0604030504040204" pitchFamily="34" charset="0"/>
                <a:ea typeface="+mj-ea"/>
              </a:rPr>
              <a:t>de l’I.A :</a:t>
            </a:r>
          </a:p>
          <a:p>
            <a:pPr marL="0" indent="0">
              <a:buNone/>
            </a:pPr>
            <a:endParaRPr lang="fr-FR" sz="2300" b="1" dirty="0">
              <a:solidFill>
                <a:schemeClr val="tx2"/>
              </a:solidFill>
              <a:latin typeface="Verdana" panose="020B0604030504040204" pitchFamily="34" charset="0"/>
              <a:ea typeface="+mj-ea"/>
            </a:endParaRPr>
          </a:p>
          <a:p>
            <a:pPr marL="0" indent="0">
              <a:buNone/>
            </a:pPr>
            <a:r>
              <a:rPr lang="fr-FR" sz="2000" dirty="0">
                <a:effectLst/>
                <a:latin typeface="Verdana" panose="020B0604030504040204" pitchFamily="34" charset="0"/>
              </a:rPr>
              <a:t>C’est un sous-domaine de l’informatique qui a pour but de construire des agents qui exhibent un comportement </a:t>
            </a:r>
            <a:r>
              <a:rPr lang="fr-FR" sz="2000" i="1" dirty="0">
                <a:effectLst/>
                <a:latin typeface="Verdana" panose="020B0604030504040204" pitchFamily="34" charset="0"/>
              </a:rPr>
              <a:t>intelligent</a:t>
            </a:r>
            <a:r>
              <a:rPr lang="fr-FR" sz="2000" dirty="0">
                <a:effectLst/>
                <a:latin typeface="Verdana" panose="020B0604030504040204" pitchFamily="34" charset="0"/>
              </a:rPr>
              <a:t>. </a:t>
            </a:r>
            <a:endParaRPr lang="fr-FR" sz="2000" dirty="0"/>
          </a:p>
          <a:p>
            <a:pPr marL="0" indent="0">
              <a:buNone/>
            </a:pPr>
            <a:endParaRPr lang="fr-FR" sz="2000" dirty="0"/>
          </a:p>
          <a:p>
            <a:pPr marL="0" indent="0">
              <a:buNone/>
            </a:pPr>
            <a:endParaRPr lang="fr-FR" sz="20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Image 5">
            <a:extLst>
              <a:ext uri="{FF2B5EF4-FFF2-40B4-BE49-F238E27FC236}">
                <a16:creationId xmlns:a16="http://schemas.microsoft.com/office/drawing/2014/main" id="{F7266C3B-BFAC-99B1-E50C-9DB5850E9C66}"/>
              </a:ext>
            </a:extLst>
          </p:cNvPr>
          <p:cNvPicPr>
            <a:picLocks noChangeAspect="1"/>
          </p:cNvPicPr>
          <p:nvPr/>
        </p:nvPicPr>
        <p:blipFill>
          <a:blip r:embed="rId2"/>
          <a:stretch>
            <a:fillRect/>
          </a:stretch>
        </p:blipFill>
        <p:spPr>
          <a:xfrm>
            <a:off x="5295320" y="2674202"/>
            <a:ext cx="6253212" cy="257944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re 1">
            <a:extLst>
              <a:ext uri="{FF2B5EF4-FFF2-40B4-BE49-F238E27FC236}">
                <a16:creationId xmlns:a16="http://schemas.microsoft.com/office/drawing/2014/main" id="{13D680BF-6991-4EBC-177A-552DCD81AB8E}"/>
              </a:ext>
            </a:extLst>
          </p:cNvPr>
          <p:cNvSpPr txBox="1">
            <a:spLocks/>
          </p:cNvSpPr>
          <p:nvPr/>
        </p:nvSpPr>
        <p:spPr>
          <a:xfrm>
            <a:off x="1179226" y="278786"/>
            <a:ext cx="9833548" cy="1325563"/>
          </a:xfrm>
          <a:prstGeom prst="rect">
            <a:avLst/>
          </a:prstGeom>
        </p:spPr>
        <p:txBody>
          <a:bodyPr vert="horz" lIns="0" tIns="0" rIns="0" bIns="0" rtlCol="0" anchor="b">
            <a:normAutofit fontScale="92500" lnSpcReduction="10000"/>
          </a:bodyPr>
          <a:lstStyle>
            <a:lvl1pPr algn="l" defTabSz="914400" rtl="0" eaLnBrk="1" latinLnBrk="0" hangingPunct="1">
              <a:lnSpc>
                <a:spcPct val="90000"/>
              </a:lnSpc>
              <a:spcBef>
                <a:spcPct val="0"/>
              </a:spcBef>
              <a:buNone/>
              <a:defRPr sz="2774" b="0" i="0" kern="1200">
                <a:solidFill>
                  <a:schemeClr val="bg1"/>
                </a:solidFill>
                <a:latin typeface="LM Sans 12"/>
                <a:ea typeface="+mj-ea"/>
                <a:cs typeface="LM Sans 12"/>
              </a:defRPr>
            </a:lvl1pPr>
          </a:lstStyle>
          <a:p>
            <a:pPr algn="ctr"/>
            <a:r>
              <a:rPr lang="fr-FR" sz="2800" b="1" dirty="0">
                <a:solidFill>
                  <a:schemeClr val="tx2"/>
                </a:solidFill>
                <a:latin typeface="Verdana" panose="020B0604030504040204" pitchFamily="34" charset="0"/>
              </a:rPr>
              <a:t>Introduction générale</a:t>
            </a:r>
            <a:br>
              <a:rPr lang="fr-FR" sz="2800" b="1" dirty="0">
                <a:solidFill>
                  <a:schemeClr val="tx2"/>
                </a:solidFill>
                <a:latin typeface="Verdana" panose="020B0604030504040204" pitchFamily="34" charset="0"/>
              </a:rPr>
            </a:br>
            <a:br>
              <a:rPr lang="fr-FR" sz="2800" b="1" dirty="0">
                <a:solidFill>
                  <a:schemeClr val="tx2"/>
                </a:solidFill>
                <a:latin typeface="Verdana" panose="020B0604030504040204" pitchFamily="34" charset="0"/>
              </a:rPr>
            </a:br>
            <a:br>
              <a:rPr lang="fr-FR" sz="2800" b="1" dirty="0">
                <a:solidFill>
                  <a:schemeClr val="tx2"/>
                </a:solidFill>
                <a:latin typeface="Verdana" panose="020B0604030504040204" pitchFamily="34" charset="0"/>
              </a:rPr>
            </a:br>
            <a:endParaRPr lang="fr-FR" sz="2800" dirty="0">
              <a:solidFill>
                <a:schemeClr val="tx2"/>
              </a:solidFill>
            </a:endParaRPr>
          </a:p>
        </p:txBody>
      </p:sp>
    </p:spTree>
    <p:extLst>
      <p:ext uri="{BB962C8B-B14F-4D97-AF65-F5344CB8AC3E}">
        <p14:creationId xmlns:p14="http://schemas.microsoft.com/office/powerpoint/2010/main" val="3048742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59C23CAC-678B-21AC-8B2A-0EF277AA9AA7}"/>
              </a:ext>
            </a:extLst>
          </p:cNvPr>
          <p:cNvPicPr>
            <a:picLocks noChangeAspect="1"/>
          </p:cNvPicPr>
          <p:nvPr/>
        </p:nvPicPr>
        <p:blipFill>
          <a:blip r:embed="rId2"/>
          <a:stretch>
            <a:fillRect/>
          </a:stretch>
        </p:blipFill>
        <p:spPr>
          <a:xfrm>
            <a:off x="643467" y="948098"/>
            <a:ext cx="10905066" cy="4961802"/>
          </a:xfrm>
          <a:prstGeom prst="rect">
            <a:avLst/>
          </a:prstGeom>
          <a:ln>
            <a:noFill/>
          </a:ln>
        </p:spPr>
      </p:pic>
    </p:spTree>
    <p:extLst>
      <p:ext uri="{BB962C8B-B14F-4D97-AF65-F5344CB8AC3E}">
        <p14:creationId xmlns:p14="http://schemas.microsoft.com/office/powerpoint/2010/main" val="51016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E73D28C-BC94-42C5-FA78-F21324A158F7}"/>
              </a:ext>
            </a:extLst>
          </p:cNvPr>
          <p:cNvSpPr>
            <a:spLocks noGrp="1"/>
          </p:cNvSpPr>
          <p:nvPr>
            <p:ph type="title"/>
          </p:nvPr>
        </p:nvSpPr>
        <p:spPr>
          <a:xfrm>
            <a:off x="686834" y="1153572"/>
            <a:ext cx="3200400" cy="4461163"/>
          </a:xfrm>
        </p:spPr>
        <p:txBody>
          <a:bodyPr>
            <a:normAutofit/>
          </a:bodyPr>
          <a:lstStyle/>
          <a:p>
            <a:r>
              <a:rPr lang="fr-FR" sz="3200" b="1" dirty="0">
                <a:solidFill>
                  <a:srgbClr val="FFFFFF"/>
                </a:solidFill>
                <a:effectLst/>
                <a:latin typeface="Verdana" panose="020B0604030504040204" pitchFamily="34" charset="0"/>
              </a:rPr>
              <a:t>Introduction générale</a:t>
            </a:r>
            <a:br>
              <a:rPr lang="fr-FR" sz="3200" b="1" dirty="0">
                <a:solidFill>
                  <a:srgbClr val="FFFFFF"/>
                </a:solidFill>
                <a:effectLst/>
                <a:latin typeface="Verdana" panose="020B0604030504040204" pitchFamily="34" charset="0"/>
              </a:rPr>
            </a:br>
            <a:br>
              <a:rPr lang="fr-FR" b="1" dirty="0">
                <a:solidFill>
                  <a:srgbClr val="FFFFFF"/>
                </a:solidFill>
                <a:effectLst/>
                <a:latin typeface="Verdana" panose="020B0604030504040204" pitchFamily="34" charset="0"/>
              </a:rPr>
            </a:br>
            <a:r>
              <a:rPr lang="fr-FR" sz="2400" b="1" dirty="0">
                <a:solidFill>
                  <a:srgbClr val="FFFFFF"/>
                </a:solidFill>
                <a:effectLst/>
                <a:latin typeface="Verdana" panose="020B0604030504040204" pitchFamily="34" charset="0"/>
              </a:rPr>
              <a:t>Buts de l’I.A</a:t>
            </a:r>
            <a:br>
              <a:rPr lang="fr-FR" b="1" dirty="0">
                <a:solidFill>
                  <a:srgbClr val="FFFFFF"/>
                </a:solidFill>
                <a:effectLst/>
                <a:latin typeface="Verdana" panose="020B0604030504040204" pitchFamily="34" charset="0"/>
              </a:rPr>
            </a:br>
            <a:endParaRPr lang="fr-FR" dirty="0">
              <a:solidFill>
                <a:srgbClr val="FFFFFF"/>
              </a:solidFill>
            </a:endParaRPr>
          </a:p>
        </p:txBody>
      </p:sp>
      <p:sp>
        <p:nvSpPr>
          <p:cNvPr id="68" name="Arc 6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Espace réservé du texte 2">
            <a:extLst>
              <a:ext uri="{FF2B5EF4-FFF2-40B4-BE49-F238E27FC236}">
                <a16:creationId xmlns:a16="http://schemas.microsoft.com/office/drawing/2014/main" id="{424A9BC8-DA29-4E3D-3956-742DE261F547}"/>
              </a:ext>
            </a:extLst>
          </p:cNvPr>
          <p:cNvSpPr>
            <a:spLocks noGrp="1"/>
          </p:cNvSpPr>
          <p:nvPr>
            <p:ph type="body" idx="1"/>
          </p:nvPr>
        </p:nvSpPr>
        <p:spPr>
          <a:xfrm>
            <a:off x="4447308" y="591344"/>
            <a:ext cx="6906491" cy="5585619"/>
          </a:xfrm>
        </p:spPr>
        <p:txBody>
          <a:bodyPr anchor="ctr">
            <a:normAutofit/>
          </a:bodyPr>
          <a:lstStyle/>
          <a:p>
            <a:pPr marL="0" indent="0">
              <a:buNone/>
            </a:pPr>
            <a:br>
              <a:rPr lang="fr-FR" dirty="0">
                <a:effectLst/>
                <a:latin typeface="Verdana" panose="020B0604030504040204" pitchFamily="34" charset="0"/>
              </a:rPr>
            </a:br>
            <a:r>
              <a:rPr lang="fr-FR" dirty="0">
                <a:effectLst/>
                <a:latin typeface="Verdana" panose="020B0604030504040204" pitchFamily="34" charset="0"/>
              </a:rPr>
              <a:t>Doter les machines de capacités habituellement attribuées à l’intelligence humaine : </a:t>
            </a:r>
          </a:p>
          <a:p>
            <a:pPr marL="0" indent="0">
              <a:buNone/>
            </a:pPr>
            <a:endParaRPr lang="fr-FR" dirty="0">
              <a:effectLst/>
              <a:latin typeface="Verdana" panose="020B0604030504040204" pitchFamily="34" charset="0"/>
            </a:endParaRPr>
          </a:p>
          <a:p>
            <a:pPr lvl="1"/>
            <a:r>
              <a:rPr lang="fr-FR" dirty="0">
                <a:effectLst/>
                <a:latin typeface="Verdana" panose="020B0604030504040204" pitchFamily="34" charset="0"/>
              </a:rPr>
              <a:t>jouer aux échecs,</a:t>
            </a:r>
          </a:p>
          <a:p>
            <a:pPr lvl="1"/>
            <a:r>
              <a:rPr lang="fr-FR" dirty="0">
                <a:effectLst/>
                <a:latin typeface="Verdana" panose="020B0604030504040204" pitchFamily="34" charset="0"/>
              </a:rPr>
              <a:t>parler,</a:t>
            </a:r>
          </a:p>
          <a:p>
            <a:pPr lvl="1"/>
            <a:r>
              <a:rPr lang="fr-FR" dirty="0">
                <a:effectLst/>
                <a:latin typeface="Verdana" panose="020B0604030504040204" pitchFamily="34" charset="0"/>
              </a:rPr>
              <a:t>traduire un texte, </a:t>
            </a:r>
            <a:endParaRPr lang="fr-FR" dirty="0"/>
          </a:p>
          <a:p>
            <a:pPr lvl="1"/>
            <a:r>
              <a:rPr lang="fr-FR" dirty="0">
                <a:effectLst/>
                <a:latin typeface="Verdana" panose="020B0604030504040204" pitchFamily="34" charset="0"/>
              </a:rPr>
              <a:t>conduire un vélo,</a:t>
            </a:r>
          </a:p>
          <a:p>
            <a:pPr lvl="1"/>
            <a:r>
              <a:rPr lang="fr-FR" dirty="0">
                <a:effectLst/>
                <a:latin typeface="Verdana" panose="020B0604030504040204" pitchFamily="34" charset="0"/>
              </a:rPr>
              <a:t>amener le petit déjeuner au lit,</a:t>
            </a:r>
          </a:p>
          <a:p>
            <a:pPr lvl="1"/>
            <a:r>
              <a:rPr lang="fr-FR" dirty="0">
                <a:effectLst/>
                <a:latin typeface="Verdana" panose="020B0604030504040204" pitchFamily="34" charset="0"/>
              </a:rPr>
              <a:t>reconnaitre quelqu’un dans une photo. </a:t>
            </a:r>
            <a:endParaRPr lang="fr-FR" dirty="0"/>
          </a:p>
          <a:p>
            <a:endParaRPr lang="fr-FR" dirty="0"/>
          </a:p>
        </p:txBody>
      </p:sp>
    </p:spTree>
    <p:extLst>
      <p:ext uri="{BB962C8B-B14F-4D97-AF65-F5344CB8AC3E}">
        <p14:creationId xmlns:p14="http://schemas.microsoft.com/office/powerpoint/2010/main" val="1780929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9" name="Rectangle 412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102" name="Picture 6" descr="La Inteligencia Artificial superó la prueba de Turing. ¿y ahora qué sigue?  - Solutecia">
            <a:extLst>
              <a:ext uri="{FF2B5EF4-FFF2-40B4-BE49-F238E27FC236}">
                <a16:creationId xmlns:a16="http://schemas.microsoft.com/office/drawing/2014/main" id="{5CCD3F57-8E3B-AE7B-92C5-CF75EC88E9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42638"/>
            <a:ext cx="5850384" cy="577272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4131" name="Arc 413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A4B522AC-9D1B-120F-45E5-F2570DA22D1A}"/>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3300" b="1" kern="1200" dirty="0">
                <a:solidFill>
                  <a:schemeClr val="tx1"/>
                </a:solidFill>
                <a:latin typeface="+mj-lt"/>
                <a:ea typeface="+mj-ea"/>
                <a:cs typeface="+mj-cs"/>
              </a:rPr>
              <a:t>Introduction </a:t>
            </a:r>
            <a:r>
              <a:rPr lang="en-US" sz="3300" b="1" kern="1200" dirty="0" err="1">
                <a:solidFill>
                  <a:schemeClr val="tx1"/>
                </a:solidFill>
                <a:latin typeface="+mj-lt"/>
                <a:ea typeface="+mj-ea"/>
                <a:cs typeface="+mj-cs"/>
              </a:rPr>
              <a:t>générale</a:t>
            </a:r>
            <a:br>
              <a:rPr lang="en-US" sz="3300" b="1" kern="1200" dirty="0">
                <a:solidFill>
                  <a:schemeClr val="tx1"/>
                </a:solidFill>
                <a:latin typeface="+mj-lt"/>
                <a:ea typeface="+mj-ea"/>
                <a:cs typeface="+mj-cs"/>
              </a:rPr>
            </a:br>
            <a:br>
              <a:rPr lang="en-US" sz="3300" b="1" kern="1200" dirty="0">
                <a:solidFill>
                  <a:schemeClr val="tx1"/>
                </a:solidFill>
                <a:latin typeface="+mj-lt"/>
                <a:ea typeface="+mj-ea"/>
                <a:cs typeface="+mj-cs"/>
              </a:rPr>
            </a:br>
            <a:r>
              <a:rPr lang="en-US" sz="3300" b="1" kern="1200" dirty="0">
                <a:solidFill>
                  <a:schemeClr val="tx1"/>
                </a:solidFill>
                <a:latin typeface="+mj-lt"/>
                <a:ea typeface="+mj-ea"/>
                <a:cs typeface="+mj-cs"/>
              </a:rPr>
              <a:t>Test </a:t>
            </a:r>
            <a:r>
              <a:rPr lang="en-US" sz="3300" b="1" kern="1200" dirty="0" err="1">
                <a:solidFill>
                  <a:schemeClr val="tx1"/>
                </a:solidFill>
                <a:latin typeface="+mj-lt"/>
                <a:ea typeface="+mj-ea"/>
                <a:cs typeface="+mj-cs"/>
              </a:rPr>
              <a:t>d’A</a:t>
            </a:r>
            <a:r>
              <a:rPr lang="en-US" sz="3300" b="1" kern="1200" dirty="0">
                <a:solidFill>
                  <a:schemeClr val="tx1"/>
                </a:solidFill>
                <a:latin typeface="+mj-lt"/>
                <a:ea typeface="+mj-ea"/>
                <a:cs typeface="+mj-cs"/>
              </a:rPr>
              <a:t>. Turing (1950)</a:t>
            </a:r>
            <a:br>
              <a:rPr lang="en-US" sz="3300" kern="1200" dirty="0">
                <a:solidFill>
                  <a:schemeClr val="tx1"/>
                </a:solidFill>
                <a:latin typeface="+mj-lt"/>
                <a:ea typeface="+mj-ea"/>
                <a:cs typeface="+mj-cs"/>
              </a:rPr>
            </a:br>
            <a:endParaRPr lang="en-US" sz="3300" kern="1200" dirty="0">
              <a:solidFill>
                <a:schemeClr val="tx1"/>
              </a:solidFill>
              <a:latin typeface="+mj-lt"/>
              <a:ea typeface="+mj-ea"/>
              <a:cs typeface="+mj-cs"/>
            </a:endParaRPr>
          </a:p>
        </p:txBody>
      </p:sp>
      <p:sp>
        <p:nvSpPr>
          <p:cNvPr id="4133" name="Oval 413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128459"/>
      </p:ext>
    </p:extLst>
  </p:cSld>
  <p:clrMapOvr>
    <a:masterClrMapping/>
  </p:clrMapOvr>
</p:sld>
</file>

<file path=ppt/theme/theme1.xml><?xml version="1.0" encoding="utf-8"?>
<a:theme xmlns:a="http://schemas.openxmlformats.org/drawingml/2006/main" name="Thème Office">
  <a:themeElements>
    <a:clrScheme name="Custom 235">
      <a:dk1>
        <a:sysClr val="windowText" lastClr="000000"/>
      </a:dk1>
      <a:lt1>
        <a:sysClr val="window" lastClr="FFFFFF"/>
      </a:lt1>
      <a:dk2>
        <a:srgbClr val="44546A"/>
      </a:dk2>
      <a:lt2>
        <a:srgbClr val="FAF6F5"/>
      </a:lt2>
      <a:accent1>
        <a:srgbClr val="72D5E3"/>
      </a:accent1>
      <a:accent2>
        <a:srgbClr val="EECCAC"/>
      </a:accent2>
      <a:accent3>
        <a:srgbClr val="EC7276"/>
      </a:accent3>
      <a:accent4>
        <a:srgbClr val="ABE373"/>
      </a:accent4>
      <a:accent5>
        <a:srgbClr val="FF9B5D"/>
      </a:accent5>
      <a:accent6>
        <a:srgbClr val="77A4E7"/>
      </a:accent6>
      <a:hlink>
        <a:srgbClr val="72D5E3"/>
      </a:hlink>
      <a:folHlink>
        <a:srgbClr val="72D5E3"/>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5087231_TF34333053" id="{ACD53406-109E-4FDC-8145-3F784AB7EA7A}" vid="{2C5415F1-BA51-4D75-9AA9-1598C1B5209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35">
    <a:dk1>
      <a:sysClr val="windowText" lastClr="000000"/>
    </a:dk1>
    <a:lt1>
      <a:sysClr val="window" lastClr="FFFFFF"/>
    </a:lt1>
    <a:dk2>
      <a:srgbClr val="44546A"/>
    </a:dk2>
    <a:lt2>
      <a:srgbClr val="FAF6F5"/>
    </a:lt2>
    <a:accent1>
      <a:srgbClr val="72D5E3"/>
    </a:accent1>
    <a:accent2>
      <a:srgbClr val="EECCAC"/>
    </a:accent2>
    <a:accent3>
      <a:srgbClr val="EC7276"/>
    </a:accent3>
    <a:accent4>
      <a:srgbClr val="ABE373"/>
    </a:accent4>
    <a:accent5>
      <a:srgbClr val="FF9B5D"/>
    </a:accent5>
    <a:accent6>
      <a:srgbClr val="77A4E7"/>
    </a:accent6>
    <a:hlink>
      <a:srgbClr val="72D5E3"/>
    </a:hlink>
    <a:folHlink>
      <a:srgbClr val="72D5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D51B915-B752-4B7C-BA7F-CCFB347FF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B28B7D-B36D-4BFF-B46F-FA322EDA055D}">
  <ds:schemaRefs>
    <ds:schemaRef ds:uri="http://schemas.microsoft.com/sharepoint/v3/contenttype/forms"/>
  </ds:schemaRefs>
</ds:datastoreItem>
</file>

<file path=customXml/itemProps3.xml><?xml version="1.0" encoding="utf-8"?>
<ds:datastoreItem xmlns:ds="http://schemas.openxmlformats.org/officeDocument/2006/customXml" ds:itemID="{E2E2710F-C3EF-4E8A-B5E7-534C1A52C80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3775</TotalTime>
  <Words>2436</Words>
  <Application>Microsoft Macintosh PowerPoint</Application>
  <PresentationFormat>Grand écran</PresentationFormat>
  <Paragraphs>263</Paragraphs>
  <Slides>52</Slides>
  <Notes>1</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52</vt:i4>
      </vt:variant>
    </vt:vector>
  </HeadingPairs>
  <TitlesOfParts>
    <vt:vector size="72" baseType="lpstr">
      <vt:lpstr>Abhaya Libre</vt:lpstr>
      <vt:lpstr>Arial</vt:lpstr>
      <vt:lpstr>Calibri</vt:lpstr>
      <vt:lpstr>Century Schoolbook</vt:lpstr>
      <vt:lpstr>CMSS10</vt:lpstr>
      <vt:lpstr>Georgia</vt:lpstr>
      <vt:lpstr>inherit</vt:lpstr>
      <vt:lpstr>LM Sans 10</vt:lpstr>
      <vt:lpstr>LM Sans 12</vt:lpstr>
      <vt:lpstr>LM Sans 8</vt:lpstr>
      <vt:lpstr>Merriweather</vt:lpstr>
      <vt:lpstr>open sans</vt:lpstr>
      <vt:lpstr>Raleway</vt:lpstr>
      <vt:lpstr>Source Serif Pro</vt:lpstr>
      <vt:lpstr>Times New Roman</vt:lpstr>
      <vt:lpstr>Utopia</vt:lpstr>
      <vt:lpstr>Verdana</vt:lpstr>
      <vt:lpstr>Wingdings</vt:lpstr>
      <vt:lpstr>Work Sans</vt:lpstr>
      <vt:lpstr>Thème Office</vt:lpstr>
      <vt:lpstr>Projet : Data Science</vt:lpstr>
      <vt:lpstr>HELLO!</vt:lpstr>
      <vt:lpstr>Le contenu de notre cours</vt:lpstr>
      <vt:lpstr>Présentation PowerPoint</vt:lpstr>
      <vt:lpstr>Présentation PowerPoint</vt:lpstr>
      <vt:lpstr>Introduction générale  </vt:lpstr>
      <vt:lpstr>Présentation PowerPoint</vt:lpstr>
      <vt:lpstr>Introduction générale  Buts de l’I.A </vt:lpstr>
      <vt:lpstr>Introduction générale  Test d’A. Turing (1950) </vt:lpstr>
      <vt:lpstr>Principales caractéristiques de l’I.A  </vt:lpstr>
      <vt:lpstr>Branches de l’I.A : </vt:lpstr>
      <vt:lpstr>Domaines d’application de l’I.A  </vt:lpstr>
      <vt:lpstr>Qu’est-ce que l’apprentissage automatique ?  </vt:lpstr>
      <vt:lpstr>QU‘EST-CE LA DATA SCIENCE ?</vt:lpstr>
      <vt:lpstr>QU‘EST-CE LA DATA SCIENCE ?</vt:lpstr>
      <vt:lpstr>Présentation PowerPoint</vt:lpstr>
      <vt:lpstr>Présentation PowerPoint</vt:lpstr>
      <vt:lpstr>2. Les données  </vt:lpstr>
      <vt:lpstr>Présentation PowerPoint</vt:lpstr>
      <vt:lpstr>L’ Augmentation de données, ou Data Augmentation ? </vt:lpstr>
      <vt:lpstr>Qu’est-ce que c’est L’ Augmentation de données, ou Data Augmentation ? </vt:lpstr>
      <vt:lpstr>Pour procéder à cette augmentation du jeu de données, il existe plusieurs approches.</vt:lpstr>
      <vt:lpstr>Pour procéder à cette augmentation du jeu de données, il existe plusieurs approches.</vt:lpstr>
      <vt:lpstr>Normalisation de données</vt:lpstr>
      <vt:lpstr>Qu’est-ce que la normalisation ? </vt:lpstr>
      <vt:lpstr>Présentation PowerPoint</vt:lpstr>
      <vt:lpstr>Data visualisation</vt:lpstr>
      <vt:lpstr>classification</vt:lpstr>
      <vt:lpstr>Présentation PowerPoint</vt:lpstr>
      <vt:lpstr>Présentation PowerPoint</vt:lpstr>
      <vt:lpstr>Présentation PowerPoint</vt:lpstr>
      <vt:lpstr>Présentation PowerPoint</vt:lpstr>
      <vt:lpstr>Classification binaire </vt:lpstr>
      <vt:lpstr>Objectif </vt:lpstr>
      <vt:lpstr>Présentation PowerPoint</vt:lpstr>
      <vt:lpstr>Un premier exemple simple pour comprendre l'idée du boosting</vt:lpstr>
      <vt:lpstr>Présentation PowerPoint</vt:lpstr>
      <vt:lpstr>Présentation PowerPoint</vt:lpstr>
      <vt:lpstr>la régression linéaire </vt:lpstr>
      <vt:lpstr>Présentation PowerPoint</vt:lpstr>
      <vt:lpstr>Exemple</vt:lpstr>
      <vt:lpstr>la régression logistique </vt:lpstr>
      <vt:lpstr>la régression logistique </vt:lpstr>
      <vt:lpstr>Exemple : </vt:lpstr>
      <vt:lpstr>Similitudes entre la régression linéaire et la régression logistique </vt:lpstr>
      <vt:lpstr>Vrais faux positifs n´egatifs</vt:lpstr>
      <vt:lpstr>Vrais faux positifs n´egatifs</vt:lpstr>
      <vt:lpstr>Comprendre overfitting et underfitting</vt:lpstr>
      <vt:lpstr>Présentation PowerPoint</vt:lpstr>
      <vt:lpstr>SVM : Problème de classification, SVM : C'est quoi, au juste ?</vt:lpstr>
      <vt:lpstr>Comment mettre en place cette frontière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Data Science</dc:title>
  <dc:creator>Othman Mekouar</dc:creator>
  <cp:lastModifiedBy>youssef mekouar</cp:lastModifiedBy>
  <cp:revision>13</cp:revision>
  <dcterms:created xsi:type="dcterms:W3CDTF">2022-10-07T10:14:37Z</dcterms:created>
  <dcterms:modified xsi:type="dcterms:W3CDTF">2023-09-25T13:29:36Z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